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61"/>
  </p:notesMasterIdLst>
  <p:handoutMasterIdLst>
    <p:handoutMasterId r:id="rId62"/>
  </p:handoutMasterIdLst>
  <p:sldIdLst>
    <p:sldId id="299" r:id="rId2"/>
    <p:sldId id="301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20" r:id="rId14"/>
    <p:sldId id="313" r:id="rId15"/>
    <p:sldId id="314" r:id="rId16"/>
    <p:sldId id="315" r:id="rId17"/>
    <p:sldId id="316" r:id="rId18"/>
    <p:sldId id="317" r:id="rId19"/>
    <p:sldId id="322" r:id="rId20"/>
    <p:sldId id="323" r:id="rId21"/>
    <p:sldId id="385" r:id="rId22"/>
    <p:sldId id="325" r:id="rId23"/>
    <p:sldId id="262" r:id="rId24"/>
    <p:sldId id="334" r:id="rId25"/>
    <p:sldId id="263" r:id="rId26"/>
    <p:sldId id="336" r:id="rId27"/>
    <p:sldId id="335" r:id="rId28"/>
    <p:sldId id="341" r:id="rId29"/>
    <p:sldId id="390" r:id="rId30"/>
    <p:sldId id="387" r:id="rId31"/>
    <p:sldId id="388" r:id="rId32"/>
    <p:sldId id="342" r:id="rId33"/>
    <p:sldId id="391" r:id="rId34"/>
    <p:sldId id="347" r:id="rId35"/>
    <p:sldId id="389" r:id="rId36"/>
    <p:sldId id="392" r:id="rId37"/>
    <p:sldId id="357" r:id="rId38"/>
    <p:sldId id="362" r:id="rId39"/>
    <p:sldId id="348" r:id="rId40"/>
    <p:sldId id="365" r:id="rId41"/>
    <p:sldId id="356" r:id="rId42"/>
    <p:sldId id="367" r:id="rId43"/>
    <p:sldId id="370" r:id="rId44"/>
    <p:sldId id="371" r:id="rId45"/>
    <p:sldId id="372" r:id="rId46"/>
    <p:sldId id="380" r:id="rId47"/>
    <p:sldId id="393" r:id="rId48"/>
    <p:sldId id="366" r:id="rId49"/>
    <p:sldId id="386" r:id="rId50"/>
    <p:sldId id="374" r:id="rId51"/>
    <p:sldId id="394" r:id="rId52"/>
    <p:sldId id="274" r:id="rId53"/>
    <p:sldId id="384" r:id="rId54"/>
    <p:sldId id="381" r:id="rId55"/>
    <p:sldId id="375" r:id="rId56"/>
    <p:sldId id="379" r:id="rId57"/>
    <p:sldId id="376" r:id="rId58"/>
    <p:sldId id="377" r:id="rId59"/>
    <p:sldId id="37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720" userDrawn="1">
          <p15:clr>
            <a:srgbClr val="A4A3A4"/>
          </p15:clr>
        </p15:guide>
        <p15:guide id="5" orient="horz" pos="1296" userDrawn="1">
          <p15:clr>
            <a:srgbClr val="A4A3A4"/>
          </p15:clr>
        </p15:guide>
        <p15:guide id="6" orient="horz" pos="1320" userDrawn="1">
          <p15:clr>
            <a:srgbClr val="A4A3A4"/>
          </p15:clr>
        </p15:guide>
        <p15:guide id="7" orient="horz" pos="1992" userDrawn="1">
          <p15:clr>
            <a:srgbClr val="A4A3A4"/>
          </p15:clr>
        </p15:guide>
        <p15:guide id="8" orient="horz" pos="2016" userDrawn="1">
          <p15:clr>
            <a:srgbClr val="A4A3A4"/>
          </p15:clr>
        </p15:guide>
        <p15:guide id="9" orient="horz" pos="2616" userDrawn="1">
          <p15:clr>
            <a:srgbClr val="A4A3A4"/>
          </p15:clr>
        </p15:guide>
        <p15:guide id="10" orient="horz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F0F0F0"/>
    <a:srgbClr val="F9F9F9"/>
    <a:srgbClr val="BA321C"/>
    <a:srgbClr val="FFA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 autoAdjust="0"/>
    <p:restoredTop sz="86410" autoAdjust="0"/>
  </p:normalViewPr>
  <p:slideViewPr>
    <p:cSldViewPr snapToGrid="0" snapToObjects="1">
      <p:cViewPr varScale="1">
        <p:scale>
          <a:sx n="84" d="100"/>
          <a:sy n="84" d="100"/>
        </p:scale>
        <p:origin x="264" y="82"/>
      </p:cViewPr>
      <p:guideLst>
        <p:guide orient="horz" pos="3144"/>
        <p:guide pos="3840"/>
        <p:guide orient="horz" pos="696"/>
        <p:guide orient="horz" pos="720"/>
        <p:guide orient="horz" pos="1296"/>
        <p:guide orient="horz" pos="1320"/>
        <p:guide orient="horz" pos="1992"/>
        <p:guide orient="horz" pos="2016"/>
        <p:guide orient="horz" pos="2616"/>
        <p:guide orient="horz" pos="2592"/>
      </p:guideLst>
    </p:cSldViewPr>
  </p:slideViewPr>
  <p:outlineViewPr>
    <p:cViewPr>
      <p:scale>
        <a:sx n="33" d="100"/>
        <a:sy n="33" d="100"/>
      </p:scale>
      <p:origin x="0" y="-2135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-262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A9886-9847-4234-B55B-ED97081B800B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79D8C-6071-47FE-A5E8-987A17A8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78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2E2BC-DE93-2043-A6C3-702125097DF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F8B88-0AFA-8B43-8EA9-72981F4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72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40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3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3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7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9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9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73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5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5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5BEF8-90BD-4A41-8097-919D52C5CD43}" type="datetime1">
              <a:rPr lang="en-US" smtClean="0"/>
              <a:t>3/6/2019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5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D3EA-D014-4E69-801E-A23718E02C51}" type="datetime1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1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8A9D-E3D1-4587-8798-BDC90772B49D}" type="datetime1">
              <a:rPr lang="en-US" smtClean="0"/>
              <a:t>3/6/2019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42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914400" y="1844676"/>
            <a:ext cx="103632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5285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4163" indent="-284163">
              <a:buFont typeface="Arial" panose="020B0604020202020204" pitchFamily="34" charset="0"/>
              <a:buChar char="•"/>
              <a:defRPr sz="36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6607-069A-4235-89C4-5C8FB987E09C}" type="datetime1">
              <a:rPr lang="en-US" smtClean="0"/>
              <a:t>3/6/2019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7BC7-7CC9-45EB-ACDE-74736F5FAA49}" type="datetime1">
              <a:rPr lang="en-US" smtClean="0"/>
              <a:t>3/6/2019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0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EDC81-CE80-46AB-B9EE-3A7E75EF7A30}" type="datetime1">
              <a:rPr lang="en-US" smtClean="0"/>
              <a:t>3/6/2019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9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9089-D1C9-40B0-99FD-A206DEE2FDDD}" type="datetime1">
              <a:rPr lang="en-US" smtClean="0"/>
              <a:t>3/6/2019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1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822F7-DE57-4D28-B935-A75C4E738964}" type="datetime1">
              <a:rPr lang="en-US" smtClean="0"/>
              <a:t>3/6/2019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7B3B-ECDE-409A-9E79-BEA07E3A7FEA}" type="datetime1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7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47BD71E-5096-49D6-92F5-A621A97D2A42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6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F2DBFC-B042-4834-A1E8-A5138F828242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5A7C3C2-F15F-4414-99FC-40A809AC421B}" type="datetime1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95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I/OpenAPI-Specifica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72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na.org/assignments/message-headers/message-headers.xml" TargetMode="External"/><Relationship Id="rId2" Type="http://schemas.openxmlformats.org/officeDocument/2006/relationships/hyperlink" Target="https://tools.ietf.org/html/rfc422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json-schema.org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I/OpenAPI-Specification/blob/master/versions/2.0.md#externalDocumentationObject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I/OpenAPI-Specification/blob/master/versions/2.0.md#xmlObject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xml2rfc.ietf.org/public/rfc/html/rfc3339.html#anchor1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B5EA-391A-466C-A10B-64866F8A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5500" dirty="0"/>
              <a:t>Overview: </a:t>
            </a:r>
            <a:br>
              <a:rPr lang="en-US" sz="5500" dirty="0"/>
            </a:br>
            <a:r>
              <a:rPr lang="en-US" sz="5500" dirty="0"/>
              <a:t>REST APIs, Swagger, and  the </a:t>
            </a:r>
            <a:r>
              <a:rPr lang="en-US" sz="5500" dirty="0" err="1"/>
              <a:t>OpenAPI</a:t>
            </a:r>
            <a:r>
              <a:rPr lang="en-US" sz="5500" dirty="0"/>
              <a:t> specification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7ABD84-DE32-47B4-90FD-E678CE367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B7FE1-00AC-4CF0-972E-873048B7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6969-7270-472D-A2C7-EDB33B27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288A6-E6B0-42AD-A342-4625508DCC22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223248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5141474" cy="46140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Early Days:</a:t>
            </a:r>
          </a:p>
          <a:p>
            <a:pPr lvl="1"/>
            <a:r>
              <a:rPr lang="en-US" dirty="0"/>
              <a:t>XML over HTTP</a:t>
            </a:r>
          </a:p>
          <a:p>
            <a:pPr lvl="1"/>
            <a:r>
              <a:rPr lang="en-US" dirty="0" err="1"/>
              <a:t>NoSchema</a:t>
            </a:r>
            <a:r>
              <a:rPr lang="en-US" dirty="0"/>
              <a:t>™</a:t>
            </a:r>
          </a:p>
          <a:p>
            <a:r>
              <a:rPr lang="en-US" dirty="0"/>
              <a:t>RESTafarians – Hypermedia as religion</a:t>
            </a:r>
          </a:p>
          <a:p>
            <a:pPr lvl="1"/>
            <a:r>
              <a:rPr lang="en-US" dirty="0"/>
              <a:t>Do you speak HATEOAS?</a:t>
            </a:r>
          </a:p>
          <a:p>
            <a:pPr lvl="1"/>
            <a:r>
              <a:rPr lang="en-US" dirty="0"/>
              <a:t>Hypertext as the engine of application state</a:t>
            </a:r>
          </a:p>
          <a:p>
            <a:pPr lvl="1"/>
            <a:r>
              <a:rPr lang="en-US" dirty="0"/>
              <a:t>The media type tells the whole story.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 descr="http://www.bitnative.com/wp-content/uploads/2012/08/restafari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253" y="1962963"/>
            <a:ext cx="3485989" cy="42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F5842-F196-4626-BEA0-D91D5DD04FED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28832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1"/>
          </a:xfrm>
        </p:spPr>
        <p:txBody>
          <a:bodyPr>
            <a:normAutofit/>
          </a:bodyPr>
          <a:lstStyle/>
          <a:p>
            <a:r>
              <a:rPr lang="en-US" dirty="0"/>
              <a:t>Then there was WADL…</a:t>
            </a:r>
          </a:p>
          <a:p>
            <a:pPr lvl="1"/>
            <a:r>
              <a:rPr lang="en-US" dirty="0"/>
              <a:t>Web Application Description Language</a:t>
            </a:r>
          </a:p>
          <a:p>
            <a:pPr lvl="1"/>
            <a:r>
              <a:rPr lang="en-US" dirty="0"/>
              <a:t>W3C proposal, never a recommendation</a:t>
            </a:r>
          </a:p>
          <a:p>
            <a:pPr lvl="1"/>
            <a:r>
              <a:rPr lang="en-US" dirty="0"/>
              <a:t>XML-Based</a:t>
            </a:r>
          </a:p>
          <a:p>
            <a:pPr lvl="1"/>
            <a:r>
              <a:rPr lang="en-US" dirty="0"/>
              <a:t>Not widely adopted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 descr="http://www.bitnative.com/wp-content/uploads/2012/08/restafari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919" y="1962963"/>
            <a:ext cx="3485989" cy="42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80184">
            <a:off x="7386053" y="2926199"/>
            <a:ext cx="4143722" cy="22943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53BDF5-7892-478D-96A7-8C944E696798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247332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2011 – Swagger: The First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210923" cy="4023360"/>
          </a:xfrm>
        </p:spPr>
        <p:txBody>
          <a:bodyPr>
            <a:normAutofit fontScale="92500"/>
          </a:bodyPr>
          <a:lstStyle/>
          <a:p>
            <a:r>
              <a:rPr lang="en-US" dirty="0"/>
              <a:t>Swagger – First Generation</a:t>
            </a:r>
          </a:p>
          <a:p>
            <a:pPr lvl="1"/>
            <a:r>
              <a:rPr lang="en-US" dirty="0"/>
              <a:t>Aimed at the API documentation problem – how do I keep the docs in sync?</a:t>
            </a:r>
          </a:p>
          <a:p>
            <a:pPr lvl="1"/>
            <a:r>
              <a:rPr lang="en-US" dirty="0"/>
              <a:t>Code-first, with annotations</a:t>
            </a:r>
          </a:p>
          <a:p>
            <a:pPr lvl="1"/>
            <a:r>
              <a:rPr lang="en-US" dirty="0"/>
              <a:t>No intermediate language</a:t>
            </a:r>
          </a:p>
          <a:p>
            <a:pPr lvl="1"/>
            <a:r>
              <a:rPr lang="en-US" dirty="0"/>
              <a:t>Runtime with integrated sandbox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12</a:t>
            </a:fld>
            <a:endParaRPr lang="en-US"/>
          </a:p>
        </p:txBody>
      </p:sp>
      <p:pic>
        <p:nvPicPr>
          <p:cNvPr id="7170" name="Picture 2" descr="https://codegeekz.com/wp-content/uploads/cod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818" y="2014672"/>
            <a:ext cx="2349837" cy="156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dratherbewriting.com/learnapidoc/images/swaggerpetstoreu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477" y="3857413"/>
            <a:ext cx="4274520" cy="239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9188546" y="3439104"/>
            <a:ext cx="446379" cy="869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494" y="5201528"/>
            <a:ext cx="1053600" cy="1053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0B934F-75DE-499F-8D9F-CF2373821B56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29139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2011 – Swagger: The First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210923" cy="4023360"/>
          </a:xfrm>
        </p:spPr>
        <p:txBody>
          <a:bodyPr>
            <a:normAutofit fontScale="92500"/>
          </a:bodyPr>
          <a:lstStyle/>
          <a:p>
            <a:r>
              <a:rPr lang="en-US" dirty="0"/>
              <a:t>Swagger – First Generation</a:t>
            </a:r>
          </a:p>
          <a:p>
            <a:pPr lvl="1"/>
            <a:r>
              <a:rPr lang="en-US" dirty="0"/>
              <a:t>Aimed at the API documentation problem – how do I keep the docs in sync?</a:t>
            </a:r>
          </a:p>
          <a:p>
            <a:pPr lvl="1"/>
            <a:r>
              <a:rPr lang="en-US" dirty="0"/>
              <a:t>Code-first, with annotations</a:t>
            </a:r>
          </a:p>
          <a:p>
            <a:pPr lvl="1"/>
            <a:r>
              <a:rPr lang="en-US" dirty="0"/>
              <a:t>No intermediate language</a:t>
            </a:r>
          </a:p>
          <a:p>
            <a:pPr lvl="1"/>
            <a:r>
              <a:rPr lang="en-US" dirty="0"/>
              <a:t>Runtime with integrated sandbox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E18D8-98C1-468A-887B-67EDD408AD2B}"/>
              </a:ext>
            </a:extLst>
          </p:cNvPr>
          <p:cNvSpPr txBox="1"/>
          <p:nvPr/>
        </p:nvSpPr>
        <p:spPr>
          <a:xfrm>
            <a:off x="7212408" y="5564941"/>
            <a:ext cx="394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“Why WADL when you can Swagger?”</a:t>
            </a:r>
          </a:p>
        </p:txBody>
      </p:sp>
      <p:pic>
        <p:nvPicPr>
          <p:cNvPr id="1026" name="Picture 2" descr="https://i.ytimg.com/vi/oxqZ9J6t420/maxresdefault.jpg">
            <a:extLst>
              <a:ext uri="{FF2B5EF4-FFF2-40B4-BE49-F238E27FC236}">
                <a16:creationId xmlns:a16="http://schemas.microsoft.com/office/drawing/2014/main" id="{B6B4150E-1498-440F-A960-3C566573A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8741" r="33192" b="27408"/>
          <a:stretch/>
        </p:blipFill>
        <p:spPr bwMode="auto">
          <a:xfrm>
            <a:off x="7212409" y="1944322"/>
            <a:ext cx="3943271" cy="358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22F304-024F-4944-8C63-4C8E1F422D3E}"/>
              </a:ext>
            </a:extLst>
          </p:cNvPr>
          <p:cNvSpPr txBox="1"/>
          <p:nvPr/>
        </p:nvSpPr>
        <p:spPr>
          <a:xfrm>
            <a:off x="7212407" y="5865318"/>
            <a:ext cx="394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- Tony Tam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7FF1C-335B-49CA-AD1F-F77003AD31D4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5381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2012? API Blueprint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130800" cy="472566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Apiary introduces API Blueprint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Based on Markdown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Online Editor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Hosted Documentation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Code Generation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Conformance Testing</a:t>
            </a:r>
          </a:p>
          <a:p>
            <a:pPr>
              <a:lnSpc>
                <a:spcPct val="120000"/>
              </a:lnSpc>
            </a:pPr>
            <a:r>
              <a:rPr lang="en-US" dirty="0"/>
              <a:t>Swagger Introduces</a:t>
            </a:r>
            <a:br>
              <a:rPr lang="en-US" dirty="0"/>
            </a:br>
            <a:r>
              <a:rPr lang="en-US" dirty="0"/>
              <a:t>JSON Syntax, Editor &amp; </a:t>
            </a:r>
            <a:r>
              <a:rPr lang="en-US" dirty="0" err="1"/>
              <a:t>Codegen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14</a:t>
            </a:fld>
            <a:endParaRPr lang="en-US"/>
          </a:p>
        </p:txBody>
      </p:sp>
      <p:pic>
        <p:nvPicPr>
          <p:cNvPr id="9218" name="Picture 2" descr="https://idratherbewriting.com/learnapidoc/images/apiaryblueprintedi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787" y="2010810"/>
            <a:ext cx="3877806" cy="227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tatic.apiary.io/assets/v6Zkz37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71749" y="3617617"/>
            <a:ext cx="940734" cy="94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odegeekz.com/wp-content/uploads/code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178" y="4558351"/>
            <a:ext cx="2349837" cy="156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/>
          <p:cNvSpPr/>
          <p:nvPr/>
        </p:nvSpPr>
        <p:spPr>
          <a:xfrm>
            <a:off x="8808129" y="4087984"/>
            <a:ext cx="446379" cy="663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CCBE-C3DD-42A2-9CE3-9F45A82832FE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5714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256969"/>
            <a:ext cx="10058400" cy="1450757"/>
          </a:xfrm>
        </p:spPr>
        <p:txBody>
          <a:bodyPr/>
          <a:lstStyle/>
          <a:p>
            <a:r>
              <a:rPr lang="en-US" dirty="0"/>
              <a:t>2013-14:</a:t>
            </a:r>
            <a:r>
              <a:rPr lang="en-US" baseline="0" dirty="0"/>
              <a:t> RAML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4"/>
            <a:ext cx="5353624" cy="432959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MuleSoft</a:t>
            </a:r>
            <a:r>
              <a:rPr lang="en-US" dirty="0"/>
              <a:t> introduces REST API Modeling Language (RAML)</a:t>
            </a:r>
          </a:p>
          <a:p>
            <a:pPr lvl="1"/>
            <a:r>
              <a:rPr lang="en-US" dirty="0"/>
              <a:t>YAML-Based</a:t>
            </a:r>
          </a:p>
          <a:p>
            <a:pPr lvl="1"/>
            <a:r>
              <a:rPr lang="en-US" dirty="0"/>
              <a:t>Traits</a:t>
            </a:r>
          </a:p>
          <a:p>
            <a:pPr lvl="1"/>
            <a:r>
              <a:rPr lang="en-US" dirty="0"/>
              <a:t>Online editors…</a:t>
            </a:r>
          </a:p>
          <a:p>
            <a:pPr lvl="1"/>
            <a:r>
              <a:rPr lang="en-US" dirty="0"/>
              <a:t>Not as widely adopted</a:t>
            </a:r>
          </a:p>
          <a:p>
            <a:r>
              <a:rPr lang="en-US" dirty="0"/>
              <a:t>Swagger introduces 2.0 spec</a:t>
            </a:r>
          </a:p>
          <a:p>
            <a:pPr lvl="1"/>
            <a:r>
              <a:rPr lang="en-US" dirty="0"/>
              <a:t>YAML syntax, new editor, </a:t>
            </a:r>
            <a:r>
              <a:rPr lang="en-US" dirty="0" err="1"/>
              <a:t>codegen</a:t>
            </a:r>
            <a:r>
              <a:rPr lang="en-US" dirty="0"/>
              <a:t>, UI, etc.</a:t>
            </a:r>
          </a:p>
          <a:p>
            <a:pPr lvl="1"/>
            <a:r>
              <a:rPr lang="en-US" dirty="0"/>
              <a:t>Improved language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15</a:t>
            </a:fld>
            <a:endParaRPr lang="en-US"/>
          </a:p>
        </p:txBody>
      </p:sp>
      <p:pic>
        <p:nvPicPr>
          <p:cNvPr id="10242" name="Picture 2" descr="http://twimgs.com/ddj/images/article/2013/1013/Mule_adria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435" y="2341016"/>
            <a:ext cx="4612617" cy="303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pbs.twimg.com/profile_images/655925841591832577/JSGv7dnx_400x40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5" t="28841" r="9790" b="36500"/>
          <a:stretch/>
        </p:blipFill>
        <p:spPr bwMode="auto">
          <a:xfrm>
            <a:off x="8306374" y="1810750"/>
            <a:ext cx="1513024" cy="6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FE9045-9C37-4545-853E-8725BEC4ABDD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809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2015:</a:t>
            </a:r>
            <a:r>
              <a:rPr lang="en-US" baseline="0" dirty="0"/>
              <a:t> </a:t>
            </a:r>
            <a:r>
              <a:rPr lang="en-US" baseline="0" dirty="0" err="1"/>
              <a:t>OpenAPI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5579093" cy="426696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Swagger 2.0 Specification becomes the </a:t>
            </a:r>
            <a:r>
              <a:rPr lang="en-US" dirty="0" err="1"/>
              <a:t>OpenAPI</a:t>
            </a:r>
            <a:r>
              <a:rPr lang="en-US" dirty="0"/>
              <a:t> Specification (OAS) 2.0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SmartBear</a:t>
            </a:r>
            <a:r>
              <a:rPr lang="en-US" dirty="0"/>
              <a:t> acquires Swagger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Contributes language spec to new</a:t>
            </a:r>
            <a:br>
              <a:rPr lang="en-US" dirty="0"/>
            </a:br>
            <a:r>
              <a:rPr lang="en-US" dirty="0"/>
              <a:t>Open API Initiative (OAI), formed under the Linux Foundation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Founding members 3Scale, Apigee, Capital One, Google, IBM, Intuit, Microsoft, PayPal and </a:t>
            </a:r>
            <a:r>
              <a:rPr lang="en-US" dirty="0" err="1"/>
              <a:t>Restlet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Retains Swagger brand name for its Commercial &amp; Open Source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16</a:t>
            </a:fld>
            <a:endParaRPr lang="en-US"/>
          </a:p>
        </p:txBody>
      </p:sp>
      <p:pic>
        <p:nvPicPr>
          <p:cNvPr id="11266" name="Picture 2" descr="http://2434zd29misd3e4a4f1e73ki-wpengine.netdna-ssl.com/wp-content/uploads/2015/11/oa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51" y="2230077"/>
            <a:ext cx="3921146" cy="34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2B5B51-332D-45C8-BA77-0E70309B5AFA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41558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2016:</a:t>
            </a:r>
            <a:r>
              <a:rPr lang="en-US" baseline="0" dirty="0"/>
              <a:t> Transitional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827531" cy="4023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RAML 0.8 </a:t>
            </a:r>
            <a:r>
              <a:rPr lang="en-US" dirty="0">
                <a:sym typeface="Wingdings" panose="05000000000000000000" pitchFamily="2" charset="2"/>
              </a:rPr>
              <a:t> 1.0 (Announced late 2015)</a:t>
            </a:r>
          </a:p>
          <a:p>
            <a:r>
              <a:rPr lang="en-US" dirty="0">
                <a:sym typeface="Wingdings" panose="05000000000000000000" pitchFamily="2" charset="2"/>
              </a:rPr>
              <a:t>Oracle acquires Apiary (Announced Jan 2017)</a:t>
            </a:r>
          </a:p>
          <a:p>
            <a:r>
              <a:rPr lang="en-US" dirty="0" err="1">
                <a:sym typeface="Wingdings" panose="05000000000000000000" pitchFamily="2" charset="2"/>
              </a:rPr>
              <a:t>OpenAPI</a:t>
            </a:r>
            <a:r>
              <a:rPr lang="en-US" dirty="0">
                <a:sym typeface="Wingdings" panose="05000000000000000000" pitchFamily="2" charset="2"/>
              </a:rPr>
              <a:t> begins work on 3.0 spec</a:t>
            </a:r>
          </a:p>
          <a:p>
            <a:r>
              <a:rPr lang="en-US" dirty="0">
                <a:sym typeface="Wingdings" panose="05000000000000000000" pitchFamily="2" charset="2"/>
              </a:rPr>
              <a:t>API tools market expanding &amp; evolving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17</a:t>
            </a:fld>
            <a:endParaRPr lang="en-US"/>
          </a:p>
        </p:txBody>
      </p:sp>
      <p:pic>
        <p:nvPicPr>
          <p:cNvPr id="12290" name="Picture 2" descr="http://blogs.forrester.com/f/b/users/myamnitsky/screen_shot_2015-06-07_at_9.46.37_pm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2328051"/>
            <a:ext cx="5635734" cy="37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7EA45A-2D5F-46D3-9666-0654E4B6ACD1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6454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9962" y="3901440"/>
            <a:ext cx="5361443" cy="22088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Industry Converges around Open API Initiative </a:t>
            </a:r>
          </a:p>
          <a:p>
            <a:pPr lvl="1"/>
            <a:r>
              <a:rPr lang="en-US" dirty="0" err="1"/>
              <a:t>MuleSoft</a:t>
            </a:r>
            <a:r>
              <a:rPr lang="en-US" dirty="0"/>
              <a:t> joins</a:t>
            </a:r>
          </a:p>
          <a:p>
            <a:pPr lvl="1"/>
            <a:r>
              <a:rPr lang="en-US" dirty="0"/>
              <a:t>RepreZen joins</a:t>
            </a:r>
          </a:p>
          <a:p>
            <a:pPr lvl="1"/>
            <a:r>
              <a:rPr lang="en-US" dirty="0"/>
              <a:t>33 members as of May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62" y="2086892"/>
            <a:ext cx="5361443" cy="14234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35E437-B12F-4CF6-AB7C-551D7318C794}"/>
              </a:ext>
            </a:extLst>
          </p:cNvPr>
          <p:cNvSpPr txBox="1">
            <a:spLocks/>
          </p:cNvSpPr>
          <p:nvPr/>
        </p:nvSpPr>
        <p:spPr>
          <a:xfrm>
            <a:off x="1097280" y="2086891"/>
            <a:ext cx="4419600" cy="4372893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More reusable components</a:t>
            </a:r>
          </a:p>
          <a:p>
            <a:pPr>
              <a:lnSpc>
                <a:spcPct val="120000"/>
              </a:lnSpc>
            </a:pPr>
            <a:r>
              <a:rPr lang="en-US" dirty="0"/>
              <a:t>More complete support for JSON Schema</a:t>
            </a:r>
          </a:p>
          <a:p>
            <a:pPr>
              <a:lnSpc>
                <a:spcPct val="120000"/>
              </a:lnSpc>
            </a:pPr>
            <a:r>
              <a:rPr lang="en-US" dirty="0"/>
              <a:t>Content negotiation</a:t>
            </a:r>
          </a:p>
          <a:p>
            <a:pPr>
              <a:lnSpc>
                <a:spcPct val="120000"/>
              </a:lnSpc>
            </a:pPr>
            <a:r>
              <a:rPr lang="en-US" dirty="0"/>
              <a:t>Enhanced Security Definitions</a:t>
            </a:r>
          </a:p>
          <a:p>
            <a:pPr>
              <a:lnSpc>
                <a:spcPct val="120000"/>
              </a:lnSpc>
            </a:pPr>
            <a:r>
              <a:rPr lang="en-US" dirty="0"/>
              <a:t>More flexible examples</a:t>
            </a:r>
          </a:p>
          <a:p>
            <a:pPr>
              <a:lnSpc>
                <a:spcPct val="120000"/>
              </a:lnSpc>
            </a:pPr>
            <a:r>
              <a:rPr lang="en-US" dirty="0"/>
              <a:t>Callbacks</a:t>
            </a:r>
          </a:p>
          <a:p>
            <a:pPr>
              <a:lnSpc>
                <a:spcPct val="120000"/>
              </a:lnSpc>
            </a:pPr>
            <a:r>
              <a:rPr lang="en-US" dirty="0"/>
              <a:t>Links</a:t>
            </a:r>
          </a:p>
          <a:p>
            <a:pPr>
              <a:lnSpc>
                <a:spcPct val="120000"/>
              </a:lnSpc>
            </a:pPr>
            <a:r>
              <a:rPr lang="en-US" dirty="0"/>
              <a:t>Multiple Servers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0E8B04-871F-48C6-9198-A3066F1DC09D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404486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</a:t>
            </a:r>
            <a:r>
              <a:rPr lang="en-US" dirty="0" err="1"/>
              <a:t>OpenAPI</a:t>
            </a:r>
            <a:r>
              <a:rPr lang="en-US" dirty="0"/>
              <a:t> 3.x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86892"/>
            <a:ext cx="4358640" cy="371446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OpenAPI</a:t>
            </a:r>
            <a:r>
              <a:rPr lang="en-US" dirty="0"/>
              <a:t> 3.0 tools still catching up </a:t>
            </a:r>
          </a:p>
          <a:p>
            <a:pPr>
              <a:lnSpc>
                <a:spcPct val="120000"/>
              </a:lnSpc>
            </a:pPr>
            <a:r>
              <a:rPr lang="en-US" dirty="0"/>
              <a:t>New API Paradigms Emerging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GraphQL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Async API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IoT Standards…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086893"/>
            <a:ext cx="4021005" cy="106754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69962" y="4138711"/>
            <a:ext cx="5542521" cy="21864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2C9E43-D62F-4054-B2B4-7BB4CD563A0B}"/>
              </a:ext>
            </a:extLst>
          </p:cNvPr>
          <p:cNvSpPr txBox="1">
            <a:spLocks/>
          </p:cNvSpPr>
          <p:nvPr/>
        </p:nvSpPr>
        <p:spPr>
          <a:xfrm>
            <a:off x="5608320" y="3429000"/>
            <a:ext cx="5542520" cy="2768599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err="1"/>
              <a:t>OpenAPI</a:t>
            </a:r>
            <a:r>
              <a:rPr lang="en-US" dirty="0"/>
              <a:t> 3.x topics under discussion: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Alternative Schemas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Conformance Testing &amp; Certification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Overlays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Encryption/Signing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Client Certificates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C307C-0105-4E76-ACF8-F1F232E2443A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73717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APIs:</a:t>
            </a:r>
            <a:r>
              <a:rPr lang="en-US" baseline="0" dirty="0"/>
              <a:t> What all the fuss is about</a:t>
            </a:r>
          </a:p>
          <a:p>
            <a:r>
              <a:rPr lang="en-US" baseline="0" dirty="0"/>
              <a:t>API Description Languages</a:t>
            </a:r>
          </a:p>
          <a:p>
            <a:r>
              <a:rPr lang="en-US" baseline="0" dirty="0"/>
              <a:t>Swagger, </a:t>
            </a:r>
            <a:r>
              <a:rPr lang="en-US" baseline="0" dirty="0" err="1"/>
              <a:t>OpenAPI</a:t>
            </a:r>
            <a:r>
              <a:rPr lang="en-US" baseline="0" dirty="0"/>
              <a:t> 2.0, 3.0 &amp; beyond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82557F-8EE8-445C-9256-D76527618171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99445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0FF2-2A30-42AD-A4B2-B1B7949D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Swagger or </a:t>
            </a:r>
            <a:r>
              <a:rPr lang="en-US" dirty="0" err="1"/>
              <a:t>OpenAPI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74DC-CD6E-4600-9C99-60B87CDEA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853079"/>
            <a:ext cx="5069840" cy="69276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300" b="1" dirty="0">
                <a:solidFill>
                  <a:srgbClr val="0070C0"/>
                </a:solidFill>
              </a:rPr>
              <a:t>Swagger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F098C-9B06-4A4F-8F98-6678A8B3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66B91-337E-42F2-A3F8-B2FDAC82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EF325C-168E-4764-8AA7-934335214CF4}"/>
              </a:ext>
            </a:extLst>
          </p:cNvPr>
          <p:cNvSpPr txBox="1">
            <a:spLocks/>
          </p:cNvSpPr>
          <p:nvPr/>
        </p:nvSpPr>
        <p:spPr>
          <a:xfrm>
            <a:off x="6751320" y="4514868"/>
            <a:ext cx="4599008" cy="53170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300" b="1" dirty="0" err="1">
                <a:solidFill>
                  <a:srgbClr val="0070C0"/>
                </a:solidFill>
              </a:rPr>
              <a:t>OpenAPI</a:t>
            </a:r>
            <a:r>
              <a:rPr lang="en-US" sz="3300" b="1" dirty="0">
                <a:solidFill>
                  <a:srgbClr val="0070C0"/>
                </a:solidFill>
              </a:rPr>
              <a:t> Initiative (OAI)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536290-A7B8-4591-ACD6-6E37D4B2A9A2}"/>
              </a:ext>
            </a:extLst>
          </p:cNvPr>
          <p:cNvSpPr txBox="1">
            <a:spLocks/>
          </p:cNvSpPr>
          <p:nvPr/>
        </p:nvSpPr>
        <p:spPr>
          <a:xfrm>
            <a:off x="-4033520" y="-129110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 collection of open source and commercial software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FE49B5-D4A3-4727-B404-C9E7F88570B1}"/>
              </a:ext>
            </a:extLst>
          </p:cNvPr>
          <p:cNvSpPr txBox="1">
            <a:spLocks/>
          </p:cNvSpPr>
          <p:nvPr/>
        </p:nvSpPr>
        <p:spPr>
          <a:xfrm>
            <a:off x="6751320" y="2853079"/>
            <a:ext cx="4770120" cy="6472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300" b="1" dirty="0" err="1">
                <a:solidFill>
                  <a:srgbClr val="0070C0"/>
                </a:solidFill>
              </a:rPr>
              <a:t>OpenAPI</a:t>
            </a:r>
            <a:r>
              <a:rPr lang="en-US" sz="3300" b="1" dirty="0">
                <a:solidFill>
                  <a:srgbClr val="0070C0"/>
                </a:solidFill>
              </a:rPr>
              <a:t> Specification (OAS)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73DF8-F234-4635-B20C-F3365C20BC58}"/>
              </a:ext>
            </a:extLst>
          </p:cNvPr>
          <p:cNvSpPr txBox="1">
            <a:spLocks/>
          </p:cNvSpPr>
          <p:nvPr/>
        </p:nvSpPr>
        <p:spPr>
          <a:xfrm>
            <a:off x="-4033520" y="1088181"/>
            <a:ext cx="4033520" cy="11524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A cool way to show API documentation with a built-in “Try it out” button.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6CD2ACA-7BDB-4B68-832F-06DEDE3EAE3A}"/>
              </a:ext>
            </a:extLst>
          </p:cNvPr>
          <p:cNvSpPr txBox="1">
            <a:spLocks/>
          </p:cNvSpPr>
          <p:nvPr/>
        </p:nvSpPr>
        <p:spPr>
          <a:xfrm>
            <a:off x="4925295" y="4573761"/>
            <a:ext cx="1436485" cy="457052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(</a:t>
            </a:r>
            <a:r>
              <a:rPr lang="en-US" sz="3200" dirty="0"/>
              <a:t>Swagger</a:t>
            </a:r>
            <a:r>
              <a:rPr lang="en-US" dirty="0"/>
              <a:t> UI)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5EB2781-4BFE-4104-A381-5D17AB20517C}"/>
              </a:ext>
            </a:extLst>
          </p:cNvPr>
          <p:cNvSpPr txBox="1">
            <a:spLocks/>
          </p:cNvSpPr>
          <p:nvPr/>
        </p:nvSpPr>
        <p:spPr>
          <a:xfrm>
            <a:off x="-4033520" y="2580640"/>
            <a:ext cx="3925361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 brand name trademark owned by </a:t>
            </a:r>
            <a:r>
              <a:rPr lang="en-US" sz="2000" dirty="0" err="1"/>
              <a:t>SmartBear</a:t>
            </a:r>
            <a:endParaRPr lang="en-US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264E18-63F2-4C1A-9D1A-8649B0E9F534}"/>
              </a:ext>
            </a:extLst>
          </p:cNvPr>
          <p:cNvSpPr txBox="1">
            <a:spLocks/>
          </p:cNvSpPr>
          <p:nvPr/>
        </p:nvSpPr>
        <p:spPr>
          <a:xfrm>
            <a:off x="-4091008" y="3949295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An industry-standard language for describing REST APIs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50B1180-C228-4A78-BF44-BED0D6A992E5}"/>
              </a:ext>
            </a:extLst>
          </p:cNvPr>
          <p:cNvSpPr txBox="1">
            <a:spLocks/>
          </p:cNvSpPr>
          <p:nvPr/>
        </p:nvSpPr>
        <p:spPr>
          <a:xfrm>
            <a:off x="-4091007" y="5056759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An industry consortium formed under the Linux Foundation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CBD7A-A7A0-4307-AA29-988AFD6D0C4A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10718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79 0.29444 L 0.62291 0.27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5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682 0.27847 L 0.44062 0.5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2 -0.30972 L 0.63151 -0.31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76 -0.3162 L 0.89258 -0.0807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42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0.08403 L 0.68007 0.0886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9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877 0.09144 L 0.44127 0.46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77 -0.4713 L 0.65911 -0.477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8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521 -0.47778 L 0.89245 0.0092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62" y="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8 -0.11019 L 0.6737 -0.1166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6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979 -0.11667 L 0.44062 0.3668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2" grpId="1"/>
      <p:bldP spid="15" grpId="0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0FF2-2A30-42AD-A4B2-B1B7949D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Swagger or </a:t>
            </a:r>
            <a:r>
              <a:rPr lang="en-US" dirty="0" err="1"/>
              <a:t>OpenAPI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74DC-CD6E-4600-9C99-60B87CDEA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853079"/>
            <a:ext cx="5069840" cy="69276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300" b="1" dirty="0">
                <a:solidFill>
                  <a:srgbClr val="0070C0"/>
                </a:solidFill>
              </a:rPr>
              <a:t>Swagger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F098C-9B06-4A4F-8F98-6678A8B3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66B91-337E-42F2-A3F8-B2FDAC82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EF325C-168E-4764-8AA7-934335214CF4}"/>
              </a:ext>
            </a:extLst>
          </p:cNvPr>
          <p:cNvSpPr txBox="1">
            <a:spLocks/>
          </p:cNvSpPr>
          <p:nvPr/>
        </p:nvSpPr>
        <p:spPr>
          <a:xfrm>
            <a:off x="6751320" y="4514868"/>
            <a:ext cx="4599008" cy="53170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300" b="1" dirty="0" err="1">
                <a:solidFill>
                  <a:srgbClr val="0070C0"/>
                </a:solidFill>
              </a:rPr>
              <a:t>OpenAPI</a:t>
            </a:r>
            <a:r>
              <a:rPr lang="en-US" sz="3300" b="1" dirty="0">
                <a:solidFill>
                  <a:srgbClr val="0070C0"/>
                </a:solidFill>
              </a:rPr>
              <a:t> Initiative (OAI)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536290-A7B8-4591-ACD6-6E37D4B2A9A2}"/>
              </a:ext>
            </a:extLst>
          </p:cNvPr>
          <p:cNvSpPr txBox="1">
            <a:spLocks/>
          </p:cNvSpPr>
          <p:nvPr/>
        </p:nvSpPr>
        <p:spPr>
          <a:xfrm>
            <a:off x="1347403" y="3516918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 collection of open source and commercial software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FE49B5-D4A3-4727-B404-C9E7F88570B1}"/>
              </a:ext>
            </a:extLst>
          </p:cNvPr>
          <p:cNvSpPr txBox="1">
            <a:spLocks/>
          </p:cNvSpPr>
          <p:nvPr/>
        </p:nvSpPr>
        <p:spPr>
          <a:xfrm>
            <a:off x="6751320" y="2853079"/>
            <a:ext cx="4770120" cy="6472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300" b="1" dirty="0" err="1">
                <a:solidFill>
                  <a:srgbClr val="0070C0"/>
                </a:solidFill>
              </a:rPr>
              <a:t>OpenAPI</a:t>
            </a:r>
            <a:r>
              <a:rPr lang="en-US" sz="3300" b="1" dirty="0">
                <a:solidFill>
                  <a:srgbClr val="0070C0"/>
                </a:solidFill>
              </a:rPr>
              <a:t> Specification (OAS)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73DF8-F234-4635-B20C-F3365C20BC58}"/>
              </a:ext>
            </a:extLst>
          </p:cNvPr>
          <p:cNvSpPr txBox="1">
            <a:spLocks/>
          </p:cNvSpPr>
          <p:nvPr/>
        </p:nvSpPr>
        <p:spPr>
          <a:xfrm>
            <a:off x="1347403" y="4296272"/>
            <a:ext cx="4033520" cy="11524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A cool way to show API documentation with a built-in “Try it out” button.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6CD2ACA-7BDB-4B68-832F-06DEDE3EAE3A}"/>
              </a:ext>
            </a:extLst>
          </p:cNvPr>
          <p:cNvSpPr txBox="1">
            <a:spLocks/>
          </p:cNvSpPr>
          <p:nvPr/>
        </p:nvSpPr>
        <p:spPr>
          <a:xfrm>
            <a:off x="4925295" y="4573761"/>
            <a:ext cx="1436485" cy="457052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(</a:t>
            </a:r>
            <a:r>
              <a:rPr lang="en-US" sz="3200" dirty="0"/>
              <a:t>Swagger</a:t>
            </a:r>
            <a:r>
              <a:rPr lang="en-US" dirty="0"/>
              <a:t> UI)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5EB2781-4BFE-4104-A381-5D17AB20517C}"/>
              </a:ext>
            </a:extLst>
          </p:cNvPr>
          <p:cNvSpPr txBox="1">
            <a:spLocks/>
          </p:cNvSpPr>
          <p:nvPr/>
        </p:nvSpPr>
        <p:spPr>
          <a:xfrm>
            <a:off x="1347403" y="5110647"/>
            <a:ext cx="3925361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 brand name trademark owned by </a:t>
            </a:r>
            <a:r>
              <a:rPr lang="en-US" sz="2000" dirty="0" err="1"/>
              <a:t>SmartBear</a:t>
            </a:r>
            <a:endParaRPr lang="en-US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264E18-63F2-4C1A-9D1A-8649B0E9F534}"/>
              </a:ext>
            </a:extLst>
          </p:cNvPr>
          <p:cNvSpPr txBox="1">
            <a:spLocks/>
          </p:cNvSpPr>
          <p:nvPr/>
        </p:nvSpPr>
        <p:spPr>
          <a:xfrm>
            <a:off x="6801490" y="3414324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An industry-standard language for describing REST APIs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50B1180-C228-4A78-BF44-BED0D6A992E5}"/>
              </a:ext>
            </a:extLst>
          </p:cNvPr>
          <p:cNvSpPr txBox="1">
            <a:spLocks/>
          </p:cNvSpPr>
          <p:nvPr/>
        </p:nvSpPr>
        <p:spPr>
          <a:xfrm>
            <a:off x="6801490" y="5128433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An industry consortium formed under the Linux Foundation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CBD7A-A7A0-4307-AA29-988AFD6D0C4A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260704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B837-491B-468F-BC49-EAE0696B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ready to roll?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612-65EA-4F0F-9058-FE039582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887675" cy="422588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 Studio installed?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Corporate license or trial activated?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 Studio running with dashboard displayed?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Hint: Keep the Reference Card Handy!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FD6E7-F871-4CAA-AB75-97DBCFFA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159ED-7FE1-4F07-B402-BD2ECF22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36332-A1E0-4FF5-A23B-444B2D59D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514" y="1902479"/>
            <a:ext cx="6130950" cy="4074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19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E6F2-0275-4ADD-8FB9-401B1113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OpenAPI</a:t>
            </a:r>
            <a:r>
              <a:rPr lang="en-US" dirty="0"/>
              <a:t> 2.0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D3A29-1B88-4BA7-BBBE-AFFB7FED9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7B102-C584-42BB-AD8C-04E967D6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F37BC-043D-405B-B73A-7932AECF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1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5A1C33-ABDA-40B5-826A-4FC7709C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OpenAPI</a:t>
            </a:r>
            <a:r>
              <a:rPr lang="en-US" dirty="0"/>
              <a:t> Specification Language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0A600B-DE39-4A62-B451-482B98F67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Specifications are maintained on GitHub: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https://github.com/OAI/OpenAPI-Specification</a:t>
            </a:r>
            <a:r>
              <a:rPr lang="en-US" dirty="0"/>
              <a:t> </a:t>
            </a:r>
          </a:p>
          <a:p>
            <a:r>
              <a:rPr lang="en-US" dirty="0"/>
              <a:t>Specified as an object model.</a:t>
            </a:r>
          </a:p>
          <a:p>
            <a:r>
              <a:rPr lang="en-US" dirty="0"/>
              <a:t>Two syntaxes are supported: JSON and YAML.</a:t>
            </a:r>
          </a:p>
          <a:p>
            <a:r>
              <a:rPr lang="en-US" dirty="0"/>
              <a:t>A JSON Schema is provided for tool support &amp; partial validation. (Currently for v2. Schema for v3 is in progress.)</a:t>
            </a:r>
          </a:p>
          <a:p>
            <a:r>
              <a:rPr lang="en-US" dirty="0"/>
              <a:t>The human-readable specification is definitive.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867A6-7B3E-487B-9E8A-3229F398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252C4-76A6-4D22-B633-916A4968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10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C527-7991-414A-9247-FBDA404F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About YAML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C5A96-EAF5-4111-836B-ED836968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The preferred syntax for </a:t>
            </a:r>
            <a:r>
              <a:rPr lang="en-US" dirty="0" err="1"/>
              <a:t>OpenAPI</a:t>
            </a:r>
            <a:r>
              <a:rPr lang="en-US" dirty="0"/>
              <a:t> 2.0 editing and human consumption. </a:t>
            </a:r>
          </a:p>
          <a:p>
            <a:pPr lvl="0"/>
            <a:r>
              <a:rPr lang="en-US" dirty="0"/>
              <a:t>Acronym: “YAML </a:t>
            </a:r>
            <a:r>
              <a:rPr lang="en-US" dirty="0" err="1"/>
              <a:t>Ain’t</a:t>
            </a:r>
            <a:r>
              <a:rPr lang="en-US" dirty="0"/>
              <a:t> Markup Language”</a:t>
            </a:r>
          </a:p>
          <a:p>
            <a:pPr lvl="0"/>
            <a:r>
              <a:rPr lang="en-US" dirty="0"/>
              <a:t>A general-purpose structured language</a:t>
            </a:r>
          </a:p>
          <a:p>
            <a:pPr lvl="0"/>
            <a:r>
              <a:rPr lang="en-US" dirty="0"/>
              <a:t>White space is significant. Indents define block scope.</a:t>
            </a:r>
          </a:p>
          <a:p>
            <a:pPr lvl="0"/>
            <a:r>
              <a:rPr lang="en-US" dirty="0"/>
              <a:t>Designed with explicit support for JSON</a:t>
            </a:r>
          </a:p>
          <a:p>
            <a:pPr lvl="1"/>
            <a:r>
              <a:rPr lang="en-US" dirty="0"/>
              <a:t>Provides a JSON “Schema,” which is more like a “profile.”</a:t>
            </a:r>
          </a:p>
          <a:p>
            <a:pPr lvl="1"/>
            <a:r>
              <a:rPr lang="en-US" dirty="0"/>
              <a:t>Valid JSON is generally valid YAML. </a:t>
            </a:r>
          </a:p>
          <a:p>
            <a:pPr lvl="1"/>
            <a:r>
              <a:rPr lang="en-US" dirty="0"/>
              <a:t>YAML also supports more efficient and readable block syntax, without quotes, commas, curly braces, etc.</a:t>
            </a:r>
          </a:p>
          <a:p>
            <a:pPr lvl="1"/>
            <a:r>
              <a:rPr lang="en-US" dirty="0"/>
              <a:t>YAML can be used as a shorthand “JSON DSL.”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98232-FF5E-4CDD-A502-5122588C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3CCE4-AD9C-470C-826B-43A3DA5B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3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68F8-9F1B-4E1A-80B4-3E6D1971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YAML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37008-532F-4B54-A02E-E4110916E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2894" y="2552871"/>
            <a:ext cx="4937760" cy="1177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 or Map with</a:t>
            </a:r>
            <a:br>
              <a:rPr lang="en-US" dirty="0"/>
            </a:br>
            <a:r>
              <a:rPr lang="en-US" dirty="0"/>
              <a:t>Primitive Properties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34CED0-C960-45B5-B54E-06FB5D9F1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5872" y="1894503"/>
            <a:ext cx="4937760" cy="687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 Array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9E12-BCE7-47F4-91E2-F9E19B65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FAD87-27E9-46E2-9835-8949D464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D8E20-8CFD-4317-AC99-6A428D6A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4" y="3572256"/>
            <a:ext cx="5312857" cy="2457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84363B-C80D-44D9-A39B-8DFF30AC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88" y="2416835"/>
            <a:ext cx="1676857" cy="1676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A26FC-E5F4-4F03-B6F9-18FF056F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672" y="3206495"/>
            <a:ext cx="2565191" cy="2706277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BF07624-DECC-4428-AA93-272858CC087A}"/>
              </a:ext>
            </a:extLst>
          </p:cNvPr>
          <p:cNvSpPr txBox="1">
            <a:spLocks/>
          </p:cNvSpPr>
          <p:nvPr/>
        </p:nvSpPr>
        <p:spPr>
          <a:xfrm>
            <a:off x="8883097" y="2656035"/>
            <a:ext cx="2711495" cy="6873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 Array</a:t>
            </a:r>
          </a:p>
        </p:txBody>
      </p:sp>
    </p:spTree>
    <p:extLst>
      <p:ext uri="{BB962C8B-B14F-4D97-AF65-F5344CB8AC3E}">
        <p14:creationId xmlns:p14="http://schemas.microsoft.com/office/powerpoint/2010/main" val="212426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9E12-BCE7-47F4-91E2-F9E19B65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FAD87-27E9-46E2-9835-8949D464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668F8-9F1B-4E1A-80B4-3E6D1971B5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344" y="287339"/>
            <a:ext cx="12106656" cy="6148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YAML Multi-Line Strings (most common)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5B5099D-EC89-4C5C-9930-E6E462D11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47657"/>
              </p:ext>
            </p:extLst>
          </p:nvPr>
        </p:nvGraphicFramePr>
        <p:xfrm>
          <a:off x="249936" y="1231392"/>
          <a:ext cx="11777472" cy="497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272">
                  <a:extLst>
                    <a:ext uri="{9D8B030D-6E8A-4147-A177-3AD203B41FA5}">
                      <a16:colId xmlns:a16="http://schemas.microsoft.com/office/drawing/2014/main" val="3344249937"/>
                    </a:ext>
                  </a:extLst>
                </a:gridCol>
                <a:gridCol w="5874482">
                  <a:extLst>
                    <a:ext uri="{9D8B030D-6E8A-4147-A177-3AD203B41FA5}">
                      <a16:colId xmlns:a16="http://schemas.microsoft.com/office/drawing/2014/main" val="4233200516"/>
                    </a:ext>
                  </a:extLst>
                </a:gridCol>
                <a:gridCol w="4488718">
                  <a:extLst>
                    <a:ext uri="{9D8B030D-6E8A-4147-A177-3AD203B41FA5}">
                      <a16:colId xmlns:a16="http://schemas.microsoft.com/office/drawing/2014/main" val="467697693"/>
                    </a:ext>
                  </a:extLst>
                </a:gridCol>
              </a:tblGrid>
              <a:tr h="528510">
                <a:tc>
                  <a:txBody>
                    <a:bodyPr/>
                    <a:lstStyle/>
                    <a:p>
                      <a:r>
                        <a:rPr lang="en-US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939034"/>
                  </a:ext>
                </a:extLst>
              </a:tr>
              <a:tr h="1284350">
                <a:tc>
                  <a:txBody>
                    <a:bodyPr/>
                    <a:lstStyle/>
                    <a:p>
                      <a:r>
                        <a:rPr lang="en-US" b="1" dirty="0"/>
                        <a:t>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Key: this is my very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endParaRPr lang="en-US" b="1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 long string</a:t>
                      </a:r>
                    </a:p>
                    <a:p>
                      <a:endParaRPr lang="en-US" dirty="0">
                        <a:latin typeface="Consolas" panose="020B0609020204030204" pitchFamily="49" charset="0"/>
                        <a:sym typeface="Wingdings" panose="05000000000000000000" pitchFamily="2" charset="2"/>
                      </a:endParaRPr>
                    </a:p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this is my very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long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Constructs a single-line string with no newline characters. Can begin on the same line as the key, or with additional newlines first. No escaping, no # or : combinations.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422165"/>
                  </a:ext>
                </a:extLst>
              </a:tr>
              <a:tr h="1580738">
                <a:tc>
                  <a:txBody>
                    <a:bodyPr/>
                    <a:lstStyle/>
                    <a:p>
                      <a:r>
                        <a:rPr lang="en-US" b="1" dirty="0"/>
                        <a:t>Folded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Key: &gt;</a:t>
                      </a: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this is my very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endParaRPr lang="en-US" b="1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long string</a:t>
                      </a:r>
                    </a:p>
                    <a:p>
                      <a:endParaRPr lang="en-US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this is my very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long string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E2E2E2"/>
                          </a:highlight>
                          <a:latin typeface="Consolas" panose="020B0609020204030204" pitchFamily="49" charset="0"/>
                        </a:rPr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Allows characters such as \ and " without escaping. Removes single newlines within the string (but adds one at the end), converts double newlines to singles.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82916"/>
                  </a:ext>
                </a:extLst>
              </a:tr>
              <a:tr h="1580738">
                <a:tc>
                  <a:txBody>
                    <a:bodyPr/>
                    <a:lstStyle/>
                    <a:p>
                      <a:r>
                        <a:rPr lang="en-US" b="1" dirty="0"/>
                        <a:t>Literal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Key: |</a:t>
                      </a: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this is my very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long string</a:t>
                      </a:r>
                    </a:p>
                    <a:p>
                      <a:endParaRPr lang="en-US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this is my very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E2E2E2"/>
                          </a:highlight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E2E2E2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long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string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E2E2E2"/>
                          </a:highlight>
                          <a:latin typeface="Consolas" panose="020B0609020204030204" pitchFamily="49" charset="0"/>
                        </a:rPr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Allows characters such as \ and " without escaping. Turns every newline within the string into a literal newline, and adds one at the end: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71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94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EDE48F-7BF3-44D5-979F-8756D82DEB84}"/>
              </a:ext>
            </a:extLst>
          </p:cNvPr>
          <p:cNvSpPr/>
          <p:nvPr/>
        </p:nvSpPr>
        <p:spPr>
          <a:xfrm>
            <a:off x="890588" y="1371600"/>
            <a:ext cx="10715625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A6713-451E-47F6-893F-0A32D128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973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OpenAPI</a:t>
            </a:r>
            <a:r>
              <a:rPr lang="en-US" dirty="0"/>
              <a:t> Object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6FB3-77C3-4F02-A9A3-521B5FB0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D7D8-6AA4-46F4-AEE0-A3DC4C8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B4203-8D79-4D43-8B7B-AC89DDFD8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48" y="1371600"/>
            <a:ext cx="10280904" cy="45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5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EDE48F-7BF3-44D5-979F-8756D82DEB84}"/>
              </a:ext>
            </a:extLst>
          </p:cNvPr>
          <p:cNvSpPr/>
          <p:nvPr/>
        </p:nvSpPr>
        <p:spPr>
          <a:xfrm>
            <a:off x="890588" y="1371600"/>
            <a:ext cx="10715625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A6713-451E-47F6-893F-0A32D128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973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OpenAPI</a:t>
            </a:r>
            <a:r>
              <a:rPr lang="en-US" dirty="0"/>
              <a:t> Object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6FB3-77C3-4F02-A9A3-521B5FB0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D7D8-6AA4-46F4-AEE0-A3DC4C8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DB356-0E37-4962-8CAC-82D66D1F7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9" t="12827" b="19709"/>
          <a:stretch/>
        </p:blipFill>
        <p:spPr>
          <a:xfrm>
            <a:off x="1246584" y="1266824"/>
            <a:ext cx="9222582" cy="488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37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Eyes on APIs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300B69-C897-44FD-BAF0-CDB9CD4A5D38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4120379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94F395-CDBB-466F-ACB9-C928F268681A}"/>
              </a:ext>
            </a:extLst>
          </p:cNvPr>
          <p:cNvSpPr/>
          <p:nvPr/>
        </p:nvSpPr>
        <p:spPr>
          <a:xfrm>
            <a:off x="890588" y="1371600"/>
            <a:ext cx="10715625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A6713-451E-47F6-893F-0A32D128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9735"/>
          </a:xfrm>
        </p:spPr>
        <p:txBody>
          <a:bodyPr/>
          <a:lstStyle/>
          <a:p>
            <a:r>
              <a:rPr lang="en-US" dirty="0"/>
              <a:t>The Info Object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6FB3-77C3-4F02-A9A3-521B5FB0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D7D8-6AA4-46F4-AEE0-A3DC4C8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DF605-3283-40BB-94D4-E06EC9811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428380"/>
            <a:ext cx="11058525" cy="4458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8604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94F395-CDBB-466F-ACB9-C928F268681A}"/>
              </a:ext>
            </a:extLst>
          </p:cNvPr>
          <p:cNvSpPr/>
          <p:nvPr/>
        </p:nvSpPr>
        <p:spPr>
          <a:xfrm>
            <a:off x="890588" y="1371600"/>
            <a:ext cx="10715625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A6713-451E-47F6-893F-0A32D128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9735"/>
          </a:xfrm>
        </p:spPr>
        <p:txBody>
          <a:bodyPr/>
          <a:lstStyle/>
          <a:p>
            <a:r>
              <a:rPr lang="en-US" dirty="0"/>
              <a:t>Server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6FB3-77C3-4F02-A9A3-521B5FB0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D7D8-6AA4-46F4-AEE0-A3DC4C8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60E75-79D0-4535-9038-24238DDE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8" y="1709737"/>
            <a:ext cx="10977563" cy="385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194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1366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Exercises: </a:t>
            </a:r>
            <a:r>
              <a:rPr lang="en-US" dirty="0" err="1"/>
              <a:t>OpenAPI</a:t>
            </a:r>
            <a:r>
              <a:rPr lang="en-US" dirty="0"/>
              <a:t> Info and Server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2" y="1898121"/>
            <a:ext cx="7467600" cy="4023360"/>
          </a:xfrm>
        </p:spPr>
        <p:txBody>
          <a:bodyPr>
            <a:normAutofit/>
          </a:bodyPr>
          <a:lstStyle/>
          <a:p>
            <a:r>
              <a:rPr lang="en-US" sz="2200" dirty="0"/>
              <a:t>Complete the exercises in the folder:</a:t>
            </a:r>
            <a:br>
              <a:rPr lang="en-US" sz="2200" dirty="0"/>
            </a:br>
            <a:r>
              <a:rPr lang="en-US" sz="2200" dirty="0">
                <a:latin typeface="Consolas" panose="020B0609020204030204" pitchFamily="49" charset="0"/>
              </a:rPr>
              <a:t>1 – </a:t>
            </a:r>
            <a:r>
              <a:rPr lang="en-US" sz="2200" dirty="0" err="1">
                <a:latin typeface="Consolas" panose="020B0609020204030204" pitchFamily="49" charset="0"/>
              </a:rPr>
              <a:t>OpenAPI</a:t>
            </a:r>
            <a:r>
              <a:rPr lang="en-US" sz="2200" dirty="0">
                <a:latin typeface="Consolas" panose="020B0609020204030204" pitchFamily="49" charset="0"/>
              </a:rPr>
              <a:t> and Server Object/exercises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A3ACB-95F3-44AB-A644-50BD4E30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0" y="1993371"/>
            <a:ext cx="4702499" cy="2345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621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865263-395D-4561-A7BD-B63A57D03CCD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E2EC4-6C76-4C62-A6C9-4340E7D0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6" y="204594"/>
            <a:ext cx="5280012" cy="5996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B4CF6-774C-4F9C-9E7C-87F843E9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9" y="286604"/>
            <a:ext cx="6009437" cy="861160"/>
          </a:xfrm>
        </p:spPr>
        <p:txBody>
          <a:bodyPr/>
          <a:lstStyle/>
          <a:p>
            <a:r>
              <a:rPr lang="en-US" dirty="0"/>
              <a:t>Core API Definitions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FB515-C197-47E7-9F7D-37BE36418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227260"/>
            <a:ext cx="5662612" cy="570185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Paths Object contains essential API definitions: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Path Item</a:t>
            </a:r>
            <a:br>
              <a:rPr lang="en-US" b="1" dirty="0"/>
            </a:br>
            <a:r>
              <a:rPr lang="en-US" dirty="0"/>
              <a:t>a URL template representing one or more </a:t>
            </a:r>
            <a:r>
              <a:rPr lang="en-US" i="1" dirty="0"/>
              <a:t>resources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Operation</a:t>
            </a:r>
            <a:br>
              <a:rPr lang="en-US" dirty="0"/>
            </a:br>
            <a:r>
              <a:rPr lang="en-US" dirty="0"/>
              <a:t>an action allowed on a path item, using HTTP methods.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Parameter</a:t>
            </a:r>
            <a:br>
              <a:rPr lang="en-US" dirty="0"/>
            </a:br>
            <a:r>
              <a:rPr lang="en-US" dirty="0"/>
              <a:t>information passed to the operation as part of a request.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Request Body </a:t>
            </a:r>
            <a:br>
              <a:rPr lang="en-US" b="1" dirty="0"/>
            </a:br>
            <a:r>
              <a:rPr lang="en-US" dirty="0"/>
              <a:t>specifies the request payload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Security requirement</a:t>
            </a:r>
            <a:br>
              <a:rPr lang="en-US" b="1" dirty="0"/>
            </a:br>
            <a:r>
              <a:rPr lang="en-US" dirty="0"/>
              <a:t>authentication and authorizations required for access.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Response</a:t>
            </a:r>
            <a:br>
              <a:rPr lang="en-US" dirty="0"/>
            </a:br>
            <a:r>
              <a:rPr lang="en-US" dirty="0"/>
              <a:t>a message returned by the operation to the client.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315DF-3A42-4334-8957-90D7A856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6FBAB-D662-40B4-9F64-47142422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9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07F0-381E-481F-8967-CC43FE1B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32303-B104-44CE-85ED-671CE456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B7559-2810-4086-9918-E18F5545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A8BC5-36B6-423F-BB1D-205DE80E7C26}"/>
              </a:ext>
            </a:extLst>
          </p:cNvPr>
          <p:cNvSpPr txBox="1"/>
          <p:nvPr/>
        </p:nvSpPr>
        <p:spPr>
          <a:xfrm>
            <a:off x="1097280" y="1796886"/>
            <a:ext cx="990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map of relative URL templates to path item definitions.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B6FE-FC42-420E-B675-5D7B74D19CDE}"/>
              </a:ext>
            </a:extLst>
          </p:cNvPr>
          <p:cNvSpPr txBox="1"/>
          <p:nvPr/>
        </p:nvSpPr>
        <p:spPr>
          <a:xfrm>
            <a:off x="1097279" y="4837533"/>
            <a:ext cx="9904549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dirty="0"/>
              <a:t>A path like </a:t>
            </a:r>
            <a:r>
              <a:rPr lang="en-US" sz="2400" dirty="0">
                <a:highlight>
                  <a:srgbClr val="E2E2E2"/>
                </a:highlight>
                <a:latin typeface="Consolas" panose="020B0609020204030204" pitchFamily="49" charset="0"/>
              </a:rPr>
              <a:t>/orders</a:t>
            </a:r>
            <a:r>
              <a:rPr lang="en-US" sz="2400" dirty="0"/>
              <a:t> defines a singleton resource.</a:t>
            </a:r>
          </a:p>
          <a:p>
            <a:pPr>
              <a:spcBef>
                <a:spcPts val="1000"/>
              </a:spcBef>
            </a:pPr>
            <a:r>
              <a:rPr lang="en-US" sz="2400" dirty="0"/>
              <a:t>A path template like </a:t>
            </a:r>
            <a:r>
              <a:rPr lang="en-US" sz="2400" dirty="0">
                <a:highlight>
                  <a:srgbClr val="E2E2E2"/>
                </a:highlight>
                <a:latin typeface="Consolas" panose="020B0609020204030204" pitchFamily="49" charset="0"/>
              </a:rPr>
              <a:t>/orders/{</a:t>
            </a:r>
            <a:r>
              <a:rPr lang="en-US" sz="2400" dirty="0" err="1">
                <a:highlight>
                  <a:srgbClr val="E2E2E2"/>
                </a:highlight>
                <a:latin typeface="Consolas" panose="020B0609020204030204" pitchFamily="49" charset="0"/>
              </a:rPr>
              <a:t>orderID</a:t>
            </a:r>
            <a:r>
              <a:rPr lang="en-US" sz="2400" dirty="0">
                <a:highlight>
                  <a:srgbClr val="E2E2E2"/>
                </a:highlight>
                <a:latin typeface="Consolas" panose="020B0609020204030204" pitchFamily="49" charset="0"/>
              </a:rPr>
              <a:t>}</a:t>
            </a:r>
            <a:r>
              <a:rPr lang="en-US" sz="2400" dirty="0"/>
              <a:t> defines a set of resources. A corresponding path parameter must be defined for each template placeholder.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D7FBB-3670-4BCB-B472-4F89A24F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99112"/>
            <a:ext cx="10807002" cy="229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526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8C1C-C043-4993-A040-42336D96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286604"/>
            <a:ext cx="10575109" cy="860026"/>
          </a:xfrm>
        </p:spPr>
        <p:txBody>
          <a:bodyPr/>
          <a:lstStyle/>
          <a:p>
            <a:r>
              <a:rPr lang="en-US" dirty="0"/>
              <a:t>Path Item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E3FD3-738A-403B-9F80-45526366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0F0B5-4967-43B1-B136-84E85FFE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F85C4-5FA9-41C3-8EDD-44EA4BC4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8" y="1209108"/>
            <a:ext cx="11630897" cy="4644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11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865263-395D-4561-A7BD-B63A57D03CCD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B4CF6-774C-4F9C-9E7C-87F843E9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9" y="286604"/>
            <a:ext cx="6009437" cy="861160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FB515-C197-47E7-9F7D-37BE36418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227260"/>
            <a:ext cx="5662612" cy="534413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Information passed in a request: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Parameter Object</a:t>
            </a:r>
            <a:br>
              <a:rPr lang="en-US" b="1" dirty="0"/>
            </a:br>
            <a:r>
              <a:rPr lang="en-US" dirty="0"/>
              <a:t>unit of information passed to the operation.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Parameter may have </a:t>
            </a:r>
            <a:r>
              <a:rPr lang="en-US" b="1" dirty="0"/>
              <a:t>schema </a:t>
            </a:r>
            <a:r>
              <a:rPr lang="en-US" dirty="0"/>
              <a:t>and </a:t>
            </a:r>
            <a:r>
              <a:rPr lang="en-US" b="1" dirty="0"/>
              <a:t>examples</a:t>
            </a:r>
            <a:r>
              <a:rPr lang="en-US" dirty="0"/>
              <a:t>, or may have </a:t>
            </a:r>
            <a:r>
              <a:rPr lang="en-US" b="1" dirty="0"/>
              <a:t>content</a:t>
            </a:r>
            <a:r>
              <a:rPr lang="en-US" dirty="0"/>
              <a:t>, but not both.	</a:t>
            </a:r>
            <a:endParaRPr lang="en-US" b="1" dirty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For Simple Cases: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Schema Object</a:t>
            </a:r>
            <a:br>
              <a:rPr lang="en-US" dirty="0"/>
            </a:br>
            <a:r>
              <a:rPr lang="en-US" dirty="0"/>
              <a:t>Describes the data type of the parameter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Example Object</a:t>
            </a:r>
            <a:br>
              <a:rPr lang="en-US" b="1" dirty="0"/>
            </a:br>
            <a:r>
              <a:rPr lang="en-US" dirty="0"/>
              <a:t>Single or multiple example parameter values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For Complex Cases: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Media Type</a:t>
            </a:r>
            <a:br>
              <a:rPr lang="en-US" b="1" dirty="0"/>
            </a:br>
            <a:r>
              <a:rPr lang="en-US" dirty="0"/>
              <a:t>A Schema and optional examples for a particular media type. Containing content map may have multiple media type objects.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315DF-3A42-4334-8957-90D7A856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6FBAB-D662-40B4-9F64-47142422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2D5BBC-2228-49AE-ACA2-60C3C7FB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0" y="286604"/>
            <a:ext cx="5636202" cy="58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48526B-CE32-4313-8C43-EB99E659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8C9ADA-D615-4547-A5AF-043B5FE8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46171" cy="4725664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400" dirty="0"/>
              <a:t>A non-body parameter with</a:t>
            </a:r>
            <a:br>
              <a:rPr lang="en-US" sz="4400" dirty="0"/>
            </a:br>
            <a:r>
              <a:rPr lang="en-US" sz="4400" dirty="0">
                <a:latin typeface="Consolas" panose="020B0609020204030204" pitchFamily="49" charset="0"/>
              </a:rPr>
              <a:t>in: path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MUST have</a:t>
            </a:r>
            <a:br>
              <a:rPr lang="en-US" sz="4400" dirty="0"/>
            </a:br>
            <a:r>
              <a:rPr lang="en-US" sz="4400" dirty="0">
                <a:latin typeface="Consolas" panose="020B0609020204030204" pitchFamily="49" charset="0"/>
              </a:rPr>
              <a:t>required: true</a:t>
            </a:r>
            <a:r>
              <a:rPr lang="en-US" sz="44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MUST correspond 1:1 with a variable expression</a:t>
            </a:r>
            <a:br>
              <a:rPr lang="en-US" sz="4400" dirty="0"/>
            </a:br>
            <a:r>
              <a:rPr lang="en-US" sz="4400" dirty="0"/>
              <a:t>in the path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SHOULD be declared at path item level</a:t>
            </a:r>
          </a:p>
          <a:p>
            <a:pPr lvl="1">
              <a:lnSpc>
                <a:spcPct val="120000"/>
              </a:lnSpc>
            </a:pPr>
            <a:r>
              <a:rPr lang="en-US" sz="3800" dirty="0"/>
              <a:t>It applies to all methods within the path item.</a:t>
            </a:r>
          </a:p>
          <a:p>
            <a:pPr lvl="1">
              <a:lnSpc>
                <a:spcPct val="120000"/>
              </a:lnSpc>
            </a:pPr>
            <a:r>
              <a:rPr lang="en-US" sz="3800" dirty="0"/>
              <a:t>It MAY</a:t>
            </a:r>
            <a:r>
              <a:rPr lang="en-US" sz="3800" i="1" dirty="0"/>
              <a:t> </a:t>
            </a:r>
            <a:r>
              <a:rPr lang="en-US" sz="3800" dirty="0"/>
              <a:t>be added or overridden </a:t>
            </a:r>
            <a:br>
              <a:rPr lang="en-US" sz="3800" dirty="0"/>
            </a:br>
            <a:r>
              <a:rPr lang="en-US" sz="3800" dirty="0"/>
              <a:t>(but not removed) at operation level.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The path item represents a </a:t>
            </a:r>
            <a:r>
              <a:rPr lang="en-US" sz="4400" i="1" dirty="0"/>
              <a:t>set of resources.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2EEF0-C094-4886-8135-2215A50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A3F4F-C55F-43BD-A479-2D2AE947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B2A34A-20E8-4FA9-B0C1-6FB63F820D71}"/>
              </a:ext>
            </a:extLst>
          </p:cNvPr>
          <p:cNvSpPr/>
          <p:nvPr/>
        </p:nvSpPr>
        <p:spPr>
          <a:xfrm>
            <a:off x="5978632" y="1866727"/>
            <a:ext cx="5516683" cy="286232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D8B"/>
                </a:solidFill>
                <a:latin typeface="Consolas" panose="020B0609020204030204" pitchFamily="49" charset="0"/>
              </a:rPr>
              <a:t>/pets/{</a:t>
            </a:r>
            <a:r>
              <a:rPr lang="en-US" dirty="0" err="1">
                <a:solidFill>
                  <a:srgbClr val="FFCD8B"/>
                </a:solidFill>
                <a:latin typeface="Consolas" panose="020B0609020204030204" pitchFamily="49" charset="0"/>
              </a:rPr>
              <a:t>petId</a:t>
            </a:r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FFCD8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get: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parameters: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- name: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D8B"/>
                </a:solidFill>
                <a:latin typeface="Consolas" panose="020B0609020204030204" pitchFamily="49" charset="0"/>
              </a:rPr>
              <a:t>petId</a:t>
            </a:r>
            <a:endParaRPr lang="en-US" b="1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in: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CD8B"/>
                </a:solidFill>
                <a:latin typeface="Consolas" panose="020B0609020204030204" pitchFamily="49" charset="0"/>
              </a:rPr>
              <a:t>path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description: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FFCD8B"/>
                </a:solidFill>
                <a:latin typeface="Consolas" panose="020B0609020204030204" pitchFamily="49" charset="0"/>
              </a:rPr>
              <a:t>The ID of the pet to retrieve.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A4F8D-B13D-475E-812A-6E429E2313E8}"/>
              </a:ext>
            </a:extLst>
          </p:cNvPr>
          <p:cNvSpPr/>
          <p:nvPr/>
        </p:nvSpPr>
        <p:spPr>
          <a:xfrm>
            <a:off x="6950155" y="1906894"/>
            <a:ext cx="878851" cy="313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11E590-29D3-4A1E-8223-A3AE0942BB45}"/>
              </a:ext>
            </a:extLst>
          </p:cNvPr>
          <p:cNvSpPr/>
          <p:nvPr/>
        </p:nvSpPr>
        <p:spPr>
          <a:xfrm>
            <a:off x="7981406" y="3010225"/>
            <a:ext cx="878851" cy="313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D7DC0E0-DE26-429F-BF80-3E6DE3F24D61}"/>
              </a:ext>
            </a:extLst>
          </p:cNvPr>
          <p:cNvSpPr txBox="1">
            <a:spLocks/>
          </p:cNvSpPr>
          <p:nvPr/>
        </p:nvSpPr>
        <p:spPr>
          <a:xfrm>
            <a:off x="5978632" y="4858416"/>
            <a:ext cx="5516683" cy="461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918871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Path Items &amp; Path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1845734"/>
            <a:ext cx="5250180" cy="4023360"/>
          </a:xfrm>
        </p:spPr>
        <p:txBody>
          <a:bodyPr>
            <a:normAutofit/>
          </a:bodyPr>
          <a:lstStyle/>
          <a:p>
            <a:r>
              <a:rPr lang="en-US" sz="3000" dirty="0"/>
              <a:t>Complete the exercises in the folder:</a:t>
            </a:r>
            <a:br>
              <a:rPr lang="en-US" sz="3000" dirty="0"/>
            </a:br>
            <a:r>
              <a:rPr lang="en-US" sz="2400" dirty="0">
                <a:latin typeface="Consolas" panose="020B0609020204030204" pitchFamily="49" charset="0"/>
              </a:rPr>
              <a:t>2 – Paths and Path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1A08C-EE76-419B-A68D-1506CF84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4970"/>
            <a:ext cx="4602480" cy="18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7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2DA445-C2E6-40D5-83BA-BD44358459F2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286603"/>
            <a:ext cx="10387584" cy="1450757"/>
          </a:xfrm>
        </p:spPr>
        <p:txBody>
          <a:bodyPr/>
          <a:lstStyle/>
          <a:p>
            <a:pPr lvl="0" fontAlgn="base"/>
            <a:r>
              <a:rPr lang="en-US" dirty="0"/>
              <a:t>OpenAPI Operations and HTTP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39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F715E83-A14A-46BF-9C86-EF399E791B0F}"/>
              </a:ext>
            </a:extLst>
          </p:cNvPr>
          <p:cNvSpPr txBox="1">
            <a:spLocks/>
          </p:cNvSpPr>
          <p:nvPr/>
        </p:nvSpPr>
        <p:spPr>
          <a:xfrm>
            <a:off x="580571" y="1955072"/>
            <a:ext cx="5779589" cy="402336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HTTP defines a </a:t>
            </a:r>
            <a:r>
              <a:rPr lang="en-US" i="1" dirty="0"/>
              <a:t>uniform interface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standardized set of methods for each resource. </a:t>
            </a:r>
          </a:p>
          <a:p>
            <a:pPr>
              <a:lnSpc>
                <a:spcPct val="120000"/>
              </a:lnSpc>
            </a:pPr>
            <a:r>
              <a:rPr lang="en-US" dirty="0"/>
              <a:t>Methods have predefined semantics.</a:t>
            </a:r>
          </a:p>
          <a:p>
            <a:pPr>
              <a:lnSpc>
                <a:spcPct val="120000"/>
              </a:lnSpc>
            </a:pPr>
            <a:r>
              <a:rPr lang="en-US" dirty="0"/>
              <a:t>Important to match the intended behavior of an operation to the appropriate HTTP method.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A6FB8E-0211-4F78-996D-E3D700C47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85431"/>
              </p:ext>
            </p:extLst>
          </p:nvPr>
        </p:nvGraphicFramePr>
        <p:xfrm>
          <a:off x="6573520" y="1939749"/>
          <a:ext cx="5130800" cy="4245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423">
                  <a:extLst>
                    <a:ext uri="{9D8B030D-6E8A-4147-A177-3AD203B41FA5}">
                      <a16:colId xmlns:a16="http://schemas.microsoft.com/office/drawing/2014/main" val="3568137966"/>
                    </a:ext>
                  </a:extLst>
                </a:gridCol>
                <a:gridCol w="1303061">
                  <a:extLst>
                    <a:ext uri="{9D8B030D-6E8A-4147-A177-3AD203B41FA5}">
                      <a16:colId xmlns:a16="http://schemas.microsoft.com/office/drawing/2014/main" val="1437457399"/>
                    </a:ext>
                  </a:extLst>
                </a:gridCol>
                <a:gridCol w="1364141">
                  <a:extLst>
                    <a:ext uri="{9D8B030D-6E8A-4147-A177-3AD203B41FA5}">
                      <a16:colId xmlns:a16="http://schemas.microsoft.com/office/drawing/2014/main" val="3529293247"/>
                    </a:ext>
                  </a:extLst>
                </a:gridCol>
                <a:gridCol w="1140175">
                  <a:extLst>
                    <a:ext uri="{9D8B030D-6E8A-4147-A177-3AD203B41FA5}">
                      <a16:colId xmlns:a16="http://schemas.microsoft.com/office/drawing/2014/main" val="1793118770"/>
                    </a:ext>
                  </a:extLst>
                </a:gridCol>
              </a:tblGrid>
              <a:tr h="97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method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safe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idempotent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cacheable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755758582"/>
                  </a:ext>
                </a:extLst>
              </a:tr>
              <a:tr h="4033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GET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843942682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POST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907445752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220415278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PATCH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07380714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DELETE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731923807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HEAD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902528146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OPTIONS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8891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900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326492" cy="40233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Perfect Storm:</a:t>
            </a:r>
            <a:endParaRPr lang="en-US" baseline="0" dirty="0"/>
          </a:p>
          <a:p>
            <a:pPr lvl="1"/>
            <a:r>
              <a:rPr lang="en-US" baseline="0" dirty="0"/>
              <a:t>Ubiquitous, standardized web communication</a:t>
            </a:r>
            <a:r>
              <a:rPr lang="en-US" dirty="0"/>
              <a:t> technology</a:t>
            </a:r>
            <a:endParaRPr lang="en-US" baseline="0" dirty="0"/>
          </a:p>
          <a:p>
            <a:pPr lvl="1"/>
            <a:r>
              <a:rPr lang="en-US" dirty="0"/>
              <a:t>AJAX: The web works for data</a:t>
            </a:r>
            <a:endParaRPr lang="en-US" baseline="0" dirty="0"/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SaaS</a:t>
            </a:r>
          </a:p>
          <a:p>
            <a:pPr lvl="1"/>
            <a:r>
              <a:rPr lang="en-US" dirty="0"/>
              <a:t>Integration “Big Bang”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Result: The API Economy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s://i.ytimg.com/vi/XDWXNelRsOg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13" y="2452008"/>
            <a:ext cx="6074821" cy="341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063D48-0BBB-425B-B7B4-09559DFC01A6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957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329B95-0181-4A2E-B6E6-DC7614BEF7DD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1" y="286603"/>
            <a:ext cx="10575109" cy="1450757"/>
          </a:xfrm>
        </p:spPr>
        <p:txBody>
          <a:bodyPr/>
          <a:lstStyle/>
          <a:p>
            <a:pPr lvl="0" fontAlgn="base"/>
            <a:r>
              <a:rPr lang="en-US" dirty="0"/>
              <a:t>HTTP Method Semantics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F715E83-A14A-46BF-9C86-EF399E791B0F}"/>
              </a:ext>
            </a:extLst>
          </p:cNvPr>
          <p:cNvSpPr txBox="1">
            <a:spLocks/>
          </p:cNvSpPr>
          <p:nvPr/>
        </p:nvSpPr>
        <p:spPr>
          <a:xfrm>
            <a:off x="580571" y="1955071"/>
            <a:ext cx="5779589" cy="424507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b="1" dirty="0"/>
              <a:t>Safe</a:t>
            </a:r>
            <a:br>
              <a:rPr lang="en-US" dirty="0"/>
            </a:br>
            <a:r>
              <a:rPr lang="en-US" dirty="0"/>
              <a:t>Read-only. Does not change the state of the server.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b="1" dirty="0"/>
              <a:t>Idempotent</a:t>
            </a:r>
            <a:br>
              <a:rPr lang="en-US" dirty="0"/>
            </a:br>
            <a:r>
              <a:rPr lang="en-US" dirty="0"/>
              <a:t>Repeated requests will have the same effect as first request.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b="1" dirty="0"/>
              <a:t>Cacheable</a:t>
            </a:r>
            <a:br>
              <a:rPr lang="en-US" b="1" dirty="0"/>
            </a:br>
            <a:r>
              <a:rPr lang="en-US" dirty="0"/>
              <a:t>Responses may be cached, according to HTTP rules. (See </a:t>
            </a:r>
            <a:r>
              <a:rPr lang="en-US" dirty="0">
                <a:hlinkClick r:id="rId2"/>
              </a:rPr>
              <a:t>rfc7234</a:t>
            </a:r>
            <a:r>
              <a:rPr lang="en-US" dirty="0"/>
              <a:t>.)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A6FB8E-0211-4F78-996D-E3D700C478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73520" y="1939749"/>
          <a:ext cx="5130800" cy="4245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423">
                  <a:extLst>
                    <a:ext uri="{9D8B030D-6E8A-4147-A177-3AD203B41FA5}">
                      <a16:colId xmlns:a16="http://schemas.microsoft.com/office/drawing/2014/main" val="3568137966"/>
                    </a:ext>
                  </a:extLst>
                </a:gridCol>
                <a:gridCol w="1303061">
                  <a:extLst>
                    <a:ext uri="{9D8B030D-6E8A-4147-A177-3AD203B41FA5}">
                      <a16:colId xmlns:a16="http://schemas.microsoft.com/office/drawing/2014/main" val="1437457399"/>
                    </a:ext>
                  </a:extLst>
                </a:gridCol>
                <a:gridCol w="1364141">
                  <a:extLst>
                    <a:ext uri="{9D8B030D-6E8A-4147-A177-3AD203B41FA5}">
                      <a16:colId xmlns:a16="http://schemas.microsoft.com/office/drawing/2014/main" val="3529293247"/>
                    </a:ext>
                  </a:extLst>
                </a:gridCol>
                <a:gridCol w="1140175">
                  <a:extLst>
                    <a:ext uri="{9D8B030D-6E8A-4147-A177-3AD203B41FA5}">
                      <a16:colId xmlns:a16="http://schemas.microsoft.com/office/drawing/2014/main" val="1793118770"/>
                    </a:ext>
                  </a:extLst>
                </a:gridCol>
              </a:tblGrid>
              <a:tr h="97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method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safe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idempotent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cacheable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755758582"/>
                  </a:ext>
                </a:extLst>
              </a:tr>
              <a:tr h="4033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GET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843942682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POST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907445752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220415278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PATCH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07380714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DELETE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731923807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HEAD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902528146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OPTIONS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8891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069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08B37D-29EF-4F33-B8EA-68F5771F2C13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53860-C272-4408-BF45-BB5BF538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86603"/>
            <a:ext cx="10495280" cy="1450757"/>
          </a:xfrm>
        </p:spPr>
        <p:txBody>
          <a:bodyPr/>
          <a:lstStyle/>
          <a:p>
            <a:r>
              <a:rPr lang="en-US" dirty="0"/>
              <a:t>Common HTTP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91420-C8D2-4A8E-A54A-0FC6CC05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6B7E4-4447-4854-8323-2A679F49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DFEE01-1AC4-43D5-8CF9-FC99436F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843853"/>
              </p:ext>
            </p:extLst>
          </p:nvPr>
        </p:nvGraphicFramePr>
        <p:xfrm>
          <a:off x="660400" y="1812650"/>
          <a:ext cx="10952479" cy="429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655">
                  <a:extLst>
                    <a:ext uri="{9D8B030D-6E8A-4147-A177-3AD203B41FA5}">
                      <a16:colId xmlns:a16="http://schemas.microsoft.com/office/drawing/2014/main" val="3568137966"/>
                    </a:ext>
                  </a:extLst>
                </a:gridCol>
                <a:gridCol w="6770624">
                  <a:extLst>
                    <a:ext uri="{9D8B030D-6E8A-4147-A177-3AD203B41FA5}">
                      <a16:colId xmlns:a16="http://schemas.microsoft.com/office/drawing/2014/main" val="2608299159"/>
                    </a:ext>
                  </a:extLst>
                </a:gridCol>
                <a:gridCol w="1062059">
                  <a:extLst>
                    <a:ext uri="{9D8B030D-6E8A-4147-A177-3AD203B41FA5}">
                      <a16:colId xmlns:a16="http://schemas.microsoft.com/office/drawing/2014/main" val="1437457399"/>
                    </a:ext>
                  </a:extLst>
                </a:gridCol>
                <a:gridCol w="1111842">
                  <a:extLst>
                    <a:ext uri="{9D8B030D-6E8A-4147-A177-3AD203B41FA5}">
                      <a16:colId xmlns:a16="http://schemas.microsoft.com/office/drawing/2014/main" val="3529293247"/>
                    </a:ext>
                  </a:extLst>
                </a:gridCol>
                <a:gridCol w="929299">
                  <a:extLst>
                    <a:ext uri="{9D8B030D-6E8A-4147-A177-3AD203B41FA5}">
                      <a16:colId xmlns:a16="http://schemas.microsoft.com/office/drawing/2014/main" val="1793118770"/>
                    </a:ext>
                  </a:extLst>
                </a:gridCol>
              </a:tblGrid>
              <a:tr h="97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method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safe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idem.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cache.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755758582"/>
                  </a:ext>
                </a:extLst>
              </a:tr>
              <a:tr h="4033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GET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"requests transfer of a current selected representation for the target resource."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843942682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POST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"requests that the target resource process the representation enclosed in the request according to the resource's own specific semantics."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907445752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"requests that the state of the target resource be created or replaced with the state defined by the representation enclosed in the request message payload."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220415278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PATCH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"requests that a set of changes described in the request entity be applied to the resource identified by the Request-URI."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07380714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DELETE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"requests that the origin server remove the association between the target resource and its current functionality."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731923807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HEAD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"is identical to GET except that the server MUST NOT send a message body in the response (i.e., the response terminates at the end of the header block)."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902528146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OPTIONS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"requests information about the communication options available on the request/response chain identified by the effective request URI."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8891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15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83DC41-4A76-431E-AA79-1E5781D450BA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F8C1C-C043-4993-A040-42336D96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286604"/>
            <a:ext cx="10575109" cy="860026"/>
          </a:xfrm>
        </p:spPr>
        <p:txBody>
          <a:bodyPr/>
          <a:lstStyle/>
          <a:p>
            <a:r>
              <a:rPr lang="en-US" dirty="0"/>
              <a:t>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E3FD3-738A-403B-9F80-45526366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0F0B5-4967-43B1-B136-84E85FFE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C6BD6-5050-48F0-B183-16F6C76C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2" y="1349504"/>
            <a:ext cx="6695693" cy="472211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A63DF9-7AC8-411F-866B-A26E952B3A9A}"/>
              </a:ext>
            </a:extLst>
          </p:cNvPr>
          <p:cNvSpPr txBox="1">
            <a:spLocks/>
          </p:cNvSpPr>
          <p:nvPr/>
        </p:nvSpPr>
        <p:spPr>
          <a:xfrm>
            <a:off x="7171695" y="1146630"/>
            <a:ext cx="4548475" cy="526174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Response Object</a:t>
            </a:r>
            <a:br>
              <a:rPr lang="en-US" b="1" dirty="0"/>
            </a:br>
            <a:r>
              <a:rPr lang="en-US" dirty="0"/>
              <a:t>Response from the service.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Header Object:</a:t>
            </a:r>
            <a:br>
              <a:rPr lang="en-US" b="1" dirty="0"/>
            </a:br>
            <a:r>
              <a:rPr lang="en-US" dirty="0"/>
              <a:t>HTTP response headers. 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Structure is like Parameter, but without </a:t>
            </a:r>
            <a:r>
              <a:rPr lang="en-US" b="1" dirty="0"/>
              <a:t>name </a:t>
            </a:r>
            <a:r>
              <a:rPr lang="en-US" dirty="0"/>
              <a:t>and </a:t>
            </a:r>
            <a:r>
              <a:rPr lang="en-US" b="1" dirty="0"/>
              <a:t>in</a:t>
            </a:r>
            <a:r>
              <a:rPr lang="en-US" dirty="0"/>
              <a:t> properties. Describes the data type of the parameter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Like parameter, may have </a:t>
            </a:r>
            <a:r>
              <a:rPr lang="en-US" b="1" dirty="0"/>
              <a:t>schema </a:t>
            </a:r>
            <a:r>
              <a:rPr lang="en-US" dirty="0"/>
              <a:t>and </a:t>
            </a:r>
            <a:r>
              <a:rPr lang="en-US" b="1" dirty="0"/>
              <a:t>examples</a:t>
            </a:r>
            <a:r>
              <a:rPr lang="en-US" dirty="0"/>
              <a:t>, or may have </a:t>
            </a:r>
            <a:r>
              <a:rPr lang="en-US" b="1" dirty="0"/>
              <a:t>content</a:t>
            </a:r>
            <a:r>
              <a:rPr lang="en-US" dirty="0"/>
              <a:t>, but not both.</a:t>
            </a:r>
          </a:p>
        </p:txBody>
      </p:sp>
    </p:spTree>
    <p:extLst>
      <p:ext uri="{BB962C8B-B14F-4D97-AF65-F5344CB8AC3E}">
        <p14:creationId xmlns:p14="http://schemas.microsoft.com/office/powerpoint/2010/main" val="33578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GET Operation and Response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1845734"/>
            <a:ext cx="5250180" cy="4023360"/>
          </a:xfrm>
        </p:spPr>
        <p:txBody>
          <a:bodyPr>
            <a:normAutofit/>
          </a:bodyPr>
          <a:lstStyle/>
          <a:p>
            <a:r>
              <a:rPr lang="en-US" sz="3000" dirty="0"/>
              <a:t>Complete the exercises in the folder:</a:t>
            </a:r>
            <a:br>
              <a:rPr lang="en-US" sz="3000" dirty="0"/>
            </a:br>
            <a:r>
              <a:rPr lang="en-US" sz="2200" dirty="0">
                <a:latin typeface="Consolas" panose="020B0609020204030204" pitchFamily="49" charset="0"/>
              </a:rPr>
              <a:t>3 – GET Operation and Responses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AC21C-B4ED-4247-A70F-898E4FE1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5689"/>
            <a:ext cx="4623163" cy="22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35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2482B3-90DC-4B5D-9D46-12320A08D1D1}"/>
              </a:ext>
            </a:extLst>
          </p:cNvPr>
          <p:cNvSpPr/>
          <p:nvPr/>
        </p:nvSpPr>
        <p:spPr>
          <a:xfrm>
            <a:off x="6096000" y="1906893"/>
            <a:ext cx="5721527" cy="35548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paths: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FFCD8B"/>
                </a:solidFill>
                <a:latin typeface="Consolas" panose="020B0609020204030204" pitchFamily="49" charset="0"/>
              </a:rPr>
              <a:t>/pets: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get: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summary: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List all pets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5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operationId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 err="1">
                <a:solidFill>
                  <a:srgbClr val="FFCD8B"/>
                </a:solidFill>
                <a:latin typeface="Consolas" panose="020B0609020204030204" pitchFamily="49" charset="0"/>
              </a:rPr>
              <a:t>listPets</a:t>
            </a:r>
            <a:endParaRPr lang="en-US" sz="1500" b="1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      parameters: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- name: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limit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in: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query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description: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How many items to return</a:t>
            </a:r>
          </a:p>
          <a:p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at one time (max 100)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schema:</a:t>
            </a:r>
          </a:p>
          <a:p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            type: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integer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format: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int32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48526B-CE32-4313-8C43-EB99E659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8C9ADA-D615-4547-A5AF-043B5FE8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46171" cy="4725664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400" dirty="0"/>
              <a:t>A non-body parameter with</a:t>
            </a:r>
            <a:br>
              <a:rPr lang="en-US" sz="4400" dirty="0"/>
            </a:br>
            <a:r>
              <a:rPr lang="en-US" sz="4400" dirty="0">
                <a:latin typeface="Consolas" panose="020B0609020204030204" pitchFamily="49" charset="0"/>
              </a:rPr>
              <a:t>in: query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Passed on the </a:t>
            </a:r>
            <a:r>
              <a:rPr lang="en-US" sz="4400" i="1" dirty="0"/>
              <a:t>query string</a:t>
            </a:r>
            <a:r>
              <a:rPr lang="en-US" sz="4400" dirty="0"/>
              <a:t> with the convention:</a:t>
            </a:r>
            <a:br>
              <a:rPr lang="en-US" sz="4400" dirty="0"/>
            </a:br>
            <a:r>
              <a:rPr lang="en-US" sz="4400" dirty="0">
                <a:latin typeface="Consolas" panose="020B0609020204030204" pitchFamily="49" charset="0"/>
              </a:rPr>
              <a:t>…resource</a:t>
            </a:r>
            <a:r>
              <a:rPr lang="en-US" sz="4400" dirty="0">
                <a:solidFill>
                  <a:srgbClr val="00B0F0"/>
                </a:solidFill>
                <a:latin typeface="Consolas" panose="020B0609020204030204" pitchFamily="49" charset="0"/>
              </a:rPr>
              <a:t>?</a:t>
            </a:r>
            <a:r>
              <a:rPr lang="en-US" sz="4400" dirty="0">
                <a:solidFill>
                  <a:schemeClr val="accent3"/>
                </a:solidFill>
                <a:latin typeface="Consolas" panose="020B0609020204030204" pitchFamily="49" charset="0"/>
              </a:rPr>
              <a:t>param1=val1</a:t>
            </a:r>
            <a:r>
              <a:rPr lang="en-US" sz="4400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param2=val2</a:t>
            </a:r>
            <a:r>
              <a:rPr lang="en-US" sz="4400" dirty="0">
                <a:latin typeface="Consolas" panose="020B0609020204030204" pitchFamily="49" charset="0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May be required or optional.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May be specified at path item level, or at operation level.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Can be used to specify a query protocol, or to pass supplementary request data, e.g. language, format. 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Visible as part of the URL, easy to send the request from a browser or other simple client.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2EEF0-C094-4886-8135-2215A50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A3F4F-C55F-43BD-A479-2D2AE947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11E590-29D3-4A1E-8223-A3AE0942BB45}"/>
              </a:ext>
            </a:extLst>
          </p:cNvPr>
          <p:cNvSpPr/>
          <p:nvPr/>
        </p:nvSpPr>
        <p:spPr>
          <a:xfrm>
            <a:off x="6918961" y="3324429"/>
            <a:ext cx="3130730" cy="20759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D7DC0E0-DE26-429F-BF80-3E6DE3F24D61}"/>
              </a:ext>
            </a:extLst>
          </p:cNvPr>
          <p:cNvSpPr txBox="1">
            <a:spLocks/>
          </p:cNvSpPr>
          <p:nvPr/>
        </p:nvSpPr>
        <p:spPr>
          <a:xfrm>
            <a:off x="5978632" y="4858416"/>
            <a:ext cx="5516683" cy="461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33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337517-CE9F-4FC4-9794-7B0D1B31B26A}"/>
              </a:ext>
            </a:extLst>
          </p:cNvPr>
          <p:cNvSpPr/>
          <p:nvPr/>
        </p:nvSpPr>
        <p:spPr>
          <a:xfrm>
            <a:off x="6096000" y="5400413"/>
            <a:ext cx="5250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 request URL:</a:t>
            </a:r>
          </a:p>
          <a:p>
            <a:r>
              <a:rPr lang="en-US" dirty="0">
                <a:latin typeface="Consolas" panose="020B0609020204030204" pitchFamily="49" charset="0"/>
              </a:rPr>
              <a:t>http://petstore.swagger.io/pets?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limit=50</a:t>
            </a:r>
          </a:p>
        </p:txBody>
      </p:sp>
    </p:spTree>
    <p:extLst>
      <p:ext uri="{BB962C8B-B14F-4D97-AF65-F5344CB8AC3E}">
        <p14:creationId xmlns:p14="http://schemas.microsoft.com/office/powerpoint/2010/main" val="26371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48526B-CE32-4313-8C43-EB99E659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8C9ADA-D615-4547-A5AF-043B5FE8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22804" cy="4842449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non-body parameter with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in: header</a:t>
            </a:r>
          </a:p>
          <a:p>
            <a:pPr>
              <a:lnSpc>
                <a:spcPct val="120000"/>
              </a:lnSpc>
            </a:pPr>
            <a:r>
              <a:rPr lang="en-US" dirty="0"/>
              <a:t>Passed in the </a:t>
            </a:r>
            <a:r>
              <a:rPr lang="en-US" i="1" dirty="0"/>
              <a:t>request header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 standardizes many headers in </a:t>
            </a:r>
            <a:r>
              <a:rPr lang="en-US" dirty="0">
                <a:hlinkClick r:id="rId2"/>
              </a:rPr>
              <a:t>rfc4229</a:t>
            </a:r>
            <a:r>
              <a:rPr lang="en-US" dirty="0"/>
              <a:t> (and linked RFCs)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IANA maintains </a:t>
            </a:r>
            <a:r>
              <a:rPr lang="en-US" dirty="0">
                <a:hlinkClick r:id="rId3"/>
              </a:rPr>
              <a:t>permanent and provisional registries</a:t>
            </a:r>
            <a:r>
              <a:rPr lang="en-US" dirty="0"/>
              <a:t> of these and other standard header names.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also use custom header names.</a:t>
            </a:r>
          </a:p>
          <a:p>
            <a:pPr>
              <a:lnSpc>
                <a:spcPct val="120000"/>
              </a:lnSpc>
            </a:pPr>
            <a:r>
              <a:rPr lang="en-US" dirty="0"/>
              <a:t>May be required or optional.</a:t>
            </a:r>
          </a:p>
          <a:p>
            <a:pPr>
              <a:lnSpc>
                <a:spcPct val="120000"/>
              </a:lnSpc>
            </a:pPr>
            <a:r>
              <a:rPr lang="en-US" dirty="0"/>
              <a:t>May be specified at path item level, or at operation level.</a:t>
            </a:r>
          </a:p>
          <a:p>
            <a:pPr>
              <a:lnSpc>
                <a:spcPct val="120000"/>
              </a:lnSpc>
            </a:pPr>
            <a:r>
              <a:rPr lang="en-US" dirty="0"/>
              <a:t>Not visible as part of the URL, easy to send the request from a browser or other simple client.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2EEF0-C094-4886-8135-2215A50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A3F4F-C55F-43BD-A479-2D2AE947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58562D-4461-46E4-AC00-0313C7EFFDC1}"/>
              </a:ext>
            </a:extLst>
          </p:cNvPr>
          <p:cNvGrpSpPr/>
          <p:nvPr/>
        </p:nvGrpSpPr>
        <p:grpSpPr>
          <a:xfrm>
            <a:off x="6096000" y="1863348"/>
            <a:ext cx="5721527" cy="3524042"/>
            <a:chOff x="6096000" y="1906893"/>
            <a:chExt cx="5721527" cy="35240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2482B3-90DC-4B5D-9D46-12320A08D1D1}"/>
                </a:ext>
              </a:extLst>
            </p:cNvPr>
            <p:cNvSpPr/>
            <p:nvPr/>
          </p:nvSpPr>
          <p:spPr>
            <a:xfrm>
              <a:off x="6096000" y="1906893"/>
              <a:ext cx="5721527" cy="352404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5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paths:</a:t>
              </a:r>
            </a:p>
            <a:p>
              <a:endParaRPr lang="en-US" sz="1600" dirty="0">
                <a:solidFill>
                  <a:srgbClr val="FFCD8B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FFCD8B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1600" dirty="0" err="1">
                  <a:solidFill>
                    <a:srgbClr val="FFCD8B"/>
                  </a:solidFill>
                  <a:latin typeface="Consolas" panose="020B0609020204030204" pitchFamily="49" charset="0"/>
                </a:rPr>
                <a:t>pet_medications</a:t>
              </a:r>
              <a:r>
                <a:rPr lang="en-US" sz="1600" dirty="0">
                  <a:solidFill>
                    <a:srgbClr val="FFCD8B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get: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parameters: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- name: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FFCD8B"/>
                  </a:solidFill>
                  <a:latin typeface="Consolas" panose="020B0609020204030204" pitchFamily="49" charset="0"/>
                </a:rPr>
                <a:t>Accept-Language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in: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FFCD8B"/>
                  </a:solidFill>
                  <a:latin typeface="Consolas" panose="020B0609020204030204" pitchFamily="49" charset="0"/>
                </a:rPr>
                <a:t>header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schema:</a:t>
              </a:r>
            </a:p>
            <a:p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          type: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FFCD8B"/>
                  </a:solidFill>
                  <a:latin typeface="Consolas" panose="020B0609020204030204" pitchFamily="49" charset="0"/>
                </a:rPr>
                <a:t>string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required: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false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description: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FFCD8B"/>
                  </a:solidFill>
                  <a:latin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600" dirty="0">
                  <a:solidFill>
                    <a:srgbClr val="FFCD8B"/>
                  </a:solidFill>
                  <a:latin typeface="Consolas" panose="020B0609020204030204" pitchFamily="49" charset="0"/>
                </a:rPr>
                <a:t>Indicates the set of natural languages</a:t>
              </a:r>
            </a:p>
            <a:p>
              <a:r>
                <a:rPr lang="en-US" sz="1600" dirty="0">
                  <a:solidFill>
                    <a:srgbClr val="FFCD8B"/>
                  </a:solidFill>
                  <a:latin typeface="Consolas" panose="020B0609020204030204" pitchFamily="49" charset="0"/>
                </a:rPr>
                <a:t>          that are preferred in the response.</a:t>
              </a:r>
            </a:p>
            <a:p>
              <a:endParaRPr lang="en-US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1E590-29D3-4A1E-8223-A3AE0942BB45}"/>
                </a:ext>
              </a:extLst>
            </p:cNvPr>
            <p:cNvSpPr/>
            <p:nvPr/>
          </p:nvSpPr>
          <p:spPr>
            <a:xfrm>
              <a:off x="6774281" y="3144270"/>
              <a:ext cx="4856215" cy="2042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D7DC0E0-DE26-429F-BF80-3E6DE3F24D61}"/>
              </a:ext>
            </a:extLst>
          </p:cNvPr>
          <p:cNvSpPr txBox="1">
            <a:spLocks/>
          </p:cNvSpPr>
          <p:nvPr/>
        </p:nvSpPr>
        <p:spPr>
          <a:xfrm>
            <a:off x="5978632" y="4858416"/>
            <a:ext cx="5516683" cy="461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868287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Query and Header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1845734"/>
            <a:ext cx="5250180" cy="4023360"/>
          </a:xfrm>
        </p:spPr>
        <p:txBody>
          <a:bodyPr>
            <a:normAutofit/>
          </a:bodyPr>
          <a:lstStyle/>
          <a:p>
            <a:r>
              <a:rPr lang="en-US" sz="3000" dirty="0"/>
              <a:t>Complete the exercises in the folder:</a:t>
            </a:r>
            <a:br>
              <a:rPr lang="en-US" sz="3000" dirty="0"/>
            </a:br>
            <a:r>
              <a:rPr lang="en-US" sz="2200" dirty="0">
                <a:latin typeface="Consolas" panose="020B0609020204030204" pitchFamily="49" charset="0"/>
              </a:rPr>
              <a:t>4 – Query and Header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7DFE6-7B50-433D-B50F-91558064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35689"/>
            <a:ext cx="4620375" cy="30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93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83DC41-4A76-431E-AA79-1E5781D450BA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F8C1C-C043-4993-A040-42336D96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798" y="286604"/>
            <a:ext cx="6654394" cy="860026"/>
          </a:xfrm>
        </p:spPr>
        <p:txBody>
          <a:bodyPr>
            <a:normAutofit/>
          </a:bodyPr>
          <a:lstStyle/>
          <a:p>
            <a:r>
              <a:rPr lang="en-US" sz="4000" dirty="0"/>
              <a:t>Request Body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E3FD3-738A-403B-9F80-45526366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0F0B5-4967-43B1-B136-84E85FFE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A63DF9-7AC8-411F-866B-A26E952B3A9A}"/>
              </a:ext>
            </a:extLst>
          </p:cNvPr>
          <p:cNvSpPr txBox="1">
            <a:spLocks/>
          </p:cNvSpPr>
          <p:nvPr/>
        </p:nvSpPr>
        <p:spPr>
          <a:xfrm>
            <a:off x="5065777" y="1146630"/>
            <a:ext cx="6654394" cy="526174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Request Body Object</a:t>
            </a:r>
            <a:br>
              <a:rPr lang="en-US" b="1" dirty="0"/>
            </a:br>
            <a:r>
              <a:rPr lang="en-US" dirty="0"/>
              <a:t>Specifies the request message payload.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Media Type Object</a:t>
            </a:r>
            <a:br>
              <a:rPr lang="en-US" b="1" dirty="0"/>
            </a:br>
            <a:r>
              <a:rPr lang="en-US" dirty="0"/>
              <a:t>A Schema and optional examples for a particular media type. Containing content map may have multiple Media Type Objects.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Schema Object </a:t>
            </a:r>
            <a:br>
              <a:rPr lang="en-US" b="1" dirty="0"/>
            </a:br>
            <a:r>
              <a:rPr lang="en-US" dirty="0"/>
              <a:t>The physical schema describing the message payload when using the containing media type.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Encoding Object</a:t>
            </a:r>
            <a:br>
              <a:rPr lang="en-US" b="1" dirty="0"/>
            </a:br>
            <a:r>
              <a:rPr lang="en-US" dirty="0"/>
              <a:t>Optionally overrides the default wire representation of a given property when using the containing media type. 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F6483-5735-4BED-A69F-A61608BB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42" y="506523"/>
            <a:ext cx="4148328" cy="56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9E2C46-A3D2-4BD1-B6F8-166537F78F91}"/>
              </a:ext>
            </a:extLst>
          </p:cNvPr>
          <p:cNvSpPr/>
          <p:nvPr/>
        </p:nvSpPr>
        <p:spPr>
          <a:xfrm>
            <a:off x="833438" y="1566863"/>
            <a:ext cx="1123473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86AC-CFE7-498A-881D-59C0D254A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93087"/>
            <a:ext cx="5442857" cy="510707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Used in </a:t>
            </a:r>
            <a:r>
              <a:rPr lang="en-US" dirty="0" err="1"/>
              <a:t>OpenAPI</a:t>
            </a:r>
            <a:r>
              <a:rPr lang="en-US" dirty="0"/>
              <a:t> to describe request and response message bodies.</a:t>
            </a:r>
          </a:p>
          <a:p>
            <a:pPr>
              <a:lnSpc>
                <a:spcPct val="120000"/>
              </a:lnSpc>
            </a:pPr>
            <a:r>
              <a:rPr lang="en-US" dirty="0"/>
              <a:t>Based on JSON Schema (</a:t>
            </a:r>
            <a:r>
              <a:rPr lang="en-US" dirty="0">
                <a:hlinkClick r:id="rId2"/>
              </a:rPr>
              <a:t>json-schema.org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Supports a subset of native JSON Schema properties.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Adds a few </a:t>
            </a:r>
            <a:r>
              <a:rPr lang="en-US" dirty="0" err="1"/>
              <a:t>OpenAPI</a:t>
            </a:r>
            <a:r>
              <a:rPr lang="en-US" dirty="0"/>
              <a:t>-specific properties.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Describes JSON </a:t>
            </a:r>
            <a:r>
              <a:rPr lang="en-US" i="1" dirty="0"/>
              <a:t>or</a:t>
            </a:r>
            <a:r>
              <a:rPr lang="en-US" dirty="0"/>
              <a:t> any structured content that maps to JSON</a:t>
            </a:r>
          </a:p>
          <a:p>
            <a:pPr>
              <a:lnSpc>
                <a:spcPct val="120000"/>
              </a:lnSpc>
            </a:pPr>
            <a:r>
              <a:rPr lang="en-US" dirty="0"/>
              <a:t>Constraint-based language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By default, any valid JSON value is allowed.</a:t>
            </a:r>
          </a:p>
          <a:p>
            <a:pPr>
              <a:lnSpc>
                <a:spcPct val="120000"/>
              </a:lnSpc>
            </a:pPr>
            <a:r>
              <a:rPr lang="en-US" dirty="0"/>
              <a:t>Describes primitive values, objects, and arrays</a:t>
            </a:r>
          </a:p>
          <a:p>
            <a:pPr>
              <a:lnSpc>
                <a:spcPct val="120000"/>
              </a:lnSpc>
            </a:pPr>
            <a:r>
              <a:rPr lang="en-US" dirty="0"/>
              <a:t>Highly recursive, using </a:t>
            </a:r>
            <a:r>
              <a:rPr lang="en-US" i="1" dirty="0"/>
              <a:t>subschemas </a:t>
            </a:r>
            <a:r>
              <a:rPr lang="en-US" dirty="0"/>
              <a:t>to describe: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Array elements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Property values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Operands in Boolean assertions: </a:t>
            </a:r>
            <a:r>
              <a:rPr lang="en-US" dirty="0" err="1">
                <a:latin typeface="Consolas" panose="020B0609020204030204" pitchFamily="49" charset="0"/>
              </a:rPr>
              <a:t>allOf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anyOf</a:t>
            </a:r>
            <a:r>
              <a:rPr lang="en-US" dirty="0">
                <a:latin typeface="Consolas" panose="020B0609020204030204" pitchFamily="49" charset="0"/>
              </a:rPr>
              <a:t>, not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3300" dirty="0"/>
              <a:t>Modular, using JSON Reference (</a:t>
            </a:r>
            <a:r>
              <a:rPr lang="en-US" sz="3200" dirty="0">
                <a:latin typeface="Consolas" panose="020B0609020204030204" pitchFamily="49" charset="0"/>
              </a:rPr>
              <a:t>$ref </a:t>
            </a:r>
            <a:r>
              <a:rPr lang="en-US" sz="3300" dirty="0"/>
              <a:t>properties)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D4344-06BD-4281-918B-6BC3C85E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060A-DC23-49E3-9C0C-8D9A7F3B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F179-3F23-4A40-87D1-7C037871862F}"/>
              </a:ext>
            </a:extLst>
          </p:cNvPr>
          <p:cNvSpPr/>
          <p:nvPr/>
        </p:nvSpPr>
        <p:spPr>
          <a:xfrm>
            <a:off x="7053942" y="175409"/>
            <a:ext cx="4920343" cy="61247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Taxpayer: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taxpayerID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familyName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taxpayerID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pattern: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^\d{3}-?\d{2}-?\d{4}$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familyName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givenNames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array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items: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maritalStatus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$ref:</a:t>
            </a:r>
            <a:endParaRPr lang="en-US" sz="1400" dirty="0">
              <a:solidFill>
                <a:srgbClr val="CFBFAD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"#/definitions/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MaritalStatusEnum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address: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streetAddress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city: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stateOrProvince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30E8769-F1FF-4675-81FF-DB1F13DB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46860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Schema Object</a:t>
            </a:r>
          </a:p>
        </p:txBody>
      </p:sp>
    </p:spTree>
    <p:extLst>
      <p:ext uri="{BB962C8B-B14F-4D97-AF65-F5344CB8AC3E}">
        <p14:creationId xmlns:p14="http://schemas.microsoft.com/office/powerpoint/2010/main" val="357328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63F2FB-4B94-47FE-8729-A83A5E2CDFA0}"/>
              </a:ext>
            </a:extLst>
          </p:cNvPr>
          <p:cNvSpPr/>
          <p:nvPr/>
        </p:nvSpPr>
        <p:spPr>
          <a:xfrm>
            <a:off x="833438" y="1562100"/>
            <a:ext cx="1123473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0158D-9A20-4E3D-9652-E67AD6BF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4686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Schemas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86AC-CFE7-498A-881D-59C0D254A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44659"/>
            <a:ext cx="5442857" cy="515550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Documentation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 essential part of the API contract.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Doc formats help to present, visualize and navigate schemas.</a:t>
            </a:r>
          </a:p>
          <a:p>
            <a:pPr>
              <a:lnSpc>
                <a:spcPct val="120000"/>
              </a:lnSpc>
            </a:pPr>
            <a:r>
              <a:rPr lang="en-US" dirty="0"/>
              <a:t>Code Generation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Generate DTO classes as annotated POJOs, POCOs, etc. </a:t>
            </a:r>
          </a:p>
          <a:p>
            <a:pPr>
              <a:lnSpc>
                <a:spcPct val="120000"/>
              </a:lnSpc>
            </a:pPr>
            <a:r>
              <a:rPr lang="en-US" dirty="0"/>
              <a:t>Validation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Client and/or server can validate requests and/or responses</a:t>
            </a:r>
          </a:p>
          <a:p>
            <a:pPr>
              <a:lnSpc>
                <a:spcPct val="120000"/>
              </a:lnSpc>
            </a:pPr>
            <a:r>
              <a:rPr lang="en-US" dirty="0"/>
              <a:t>Message Serialization/Deserialization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Using generated DTOs and/or dynamic code.</a:t>
            </a:r>
          </a:p>
          <a:p>
            <a:pPr>
              <a:lnSpc>
                <a:spcPct val="120000"/>
              </a:lnSpc>
            </a:pPr>
            <a:r>
              <a:rPr lang="en-US" dirty="0"/>
              <a:t>Testing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Test API responses against the data contract</a:t>
            </a:r>
          </a:p>
          <a:p>
            <a:pPr>
              <a:lnSpc>
                <a:spcPct val="120000"/>
              </a:lnSpc>
            </a:pPr>
            <a:r>
              <a:rPr lang="en-US" dirty="0"/>
              <a:t>Tooling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Generate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Validate system- or human-generated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Provide forms for structured input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D4344-06BD-4281-918B-6BC3C85E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060A-DC23-49E3-9C0C-8D9A7F3B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F179-3F23-4A40-87D1-7C037871862F}"/>
              </a:ext>
            </a:extLst>
          </p:cNvPr>
          <p:cNvSpPr/>
          <p:nvPr/>
        </p:nvSpPr>
        <p:spPr>
          <a:xfrm>
            <a:off x="7053942" y="175409"/>
            <a:ext cx="4920343" cy="61247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Taxpayer: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taxpayerID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familyName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taxpayerID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pattern: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^\d{3}-?\d{2}-?\d{4}$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familyName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givenNames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array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items: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maritalStatus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$ref:</a:t>
            </a:r>
            <a:endParaRPr lang="en-US" sz="1400" dirty="0">
              <a:solidFill>
                <a:srgbClr val="CFBFAD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"#/definitions/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MaritalStatusEnum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address: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streetAddress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city: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stateOrProvince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305057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API Economy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003776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External</a:t>
            </a:r>
            <a:r>
              <a:rPr lang="en-US" baseline="0" dirty="0"/>
              <a:t> APIs:</a:t>
            </a:r>
          </a:p>
          <a:p>
            <a:pPr lvl="1"/>
            <a:r>
              <a:rPr lang="en-US" dirty="0"/>
              <a:t>New</a:t>
            </a:r>
            <a:r>
              <a:rPr lang="en-US" baseline="0" dirty="0"/>
              <a:t> Revenue Channels</a:t>
            </a:r>
          </a:p>
          <a:p>
            <a:pPr lvl="1"/>
            <a:r>
              <a:rPr lang="en-US" baseline="0" dirty="0"/>
              <a:t>New Systems of Engagement</a:t>
            </a:r>
          </a:p>
          <a:p>
            <a:pPr lvl="0"/>
            <a:r>
              <a:rPr lang="en-US" dirty="0"/>
              <a:t>Internal APIs:</a:t>
            </a:r>
          </a:p>
          <a:p>
            <a:pPr lvl="1"/>
            <a:r>
              <a:rPr lang="en-US" dirty="0"/>
              <a:t>SOAP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REST</a:t>
            </a:r>
          </a:p>
          <a:p>
            <a:pPr lvl="1"/>
            <a:r>
              <a:rPr lang="en-US" dirty="0"/>
              <a:t>XML </a:t>
            </a:r>
            <a:r>
              <a:rPr lang="en-US" dirty="0">
                <a:sym typeface="Wingdings" panose="05000000000000000000" pitchFamily="2" charset="2"/>
              </a:rPr>
              <a:t> JSON</a:t>
            </a:r>
            <a:endParaRPr lang="en-US" dirty="0"/>
          </a:p>
          <a:p>
            <a:pPr lvl="1"/>
            <a:r>
              <a:rPr lang="en-US" dirty="0"/>
              <a:t>Verbs </a:t>
            </a:r>
            <a:r>
              <a:rPr lang="en-US" dirty="0">
                <a:sym typeface="Wingdings" panose="05000000000000000000" pitchFamily="2" charset="2"/>
              </a:rPr>
              <a:t> Nouns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Centralized  Distributed</a:t>
            </a:r>
          </a:p>
          <a:p>
            <a:pPr lvl="1"/>
            <a:endParaRPr lang="en-US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492973" y="2199966"/>
            <a:ext cx="1829842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Interactive Documentation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22940" y="2650380"/>
            <a:ext cx="1338887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Code Generation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33967" y="3198733"/>
            <a:ext cx="1439209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Testing Tools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9399" y="4230834"/>
            <a:ext cx="1634525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Management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37290" y="4158991"/>
            <a:ext cx="1583870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Gateway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15586" y="3654330"/>
            <a:ext cx="1583870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Developer Portal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85994" y="2224489"/>
            <a:ext cx="1480365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Design Tools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37085" y="3198733"/>
            <a:ext cx="1555888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Frameworks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213632" y="5119249"/>
            <a:ext cx="1197526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IPaaS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193163" y="4700382"/>
            <a:ext cx="1555888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Mocking / Virtualization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854458" y="1845734"/>
            <a:ext cx="500377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Tools!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9788573" y="5233778"/>
            <a:ext cx="1534242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Aggregators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6304C-4B08-4F20-A050-6CEC2E0DA383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2372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9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8D2522-73D1-4159-8177-EE38281298C4}"/>
              </a:ext>
            </a:extLst>
          </p:cNvPr>
          <p:cNvSpPr/>
          <p:nvPr/>
        </p:nvSpPr>
        <p:spPr>
          <a:xfrm>
            <a:off x="731520" y="1532709"/>
            <a:ext cx="10737669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D4344-06BD-4281-918B-6BC3C85E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060A-DC23-49E3-9C0C-8D9A7F3B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F179-3F23-4A40-87D1-7C037871862F}"/>
              </a:ext>
            </a:extLst>
          </p:cNvPr>
          <p:cNvSpPr/>
          <p:nvPr/>
        </p:nvSpPr>
        <p:spPr>
          <a:xfrm>
            <a:off x="3831774" y="194064"/>
            <a:ext cx="4345576" cy="59093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Taxpayer: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taxpayerID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familyName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taxpayerID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pattern: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^\d{3}-?\d{2}-?\d{4}$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familyName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givenNames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array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items: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maritalStatus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$ref:</a:t>
            </a:r>
            <a:endParaRPr lang="en-US" sz="1400" dirty="0">
              <a:solidFill>
                <a:srgbClr val="CFBFAD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"#/definitions/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MaritalStatusEnum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address: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streetAddress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city: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stateOrProvince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8523C7-7460-4E2E-8BF8-2799BEA52E83}"/>
              </a:ext>
            </a:extLst>
          </p:cNvPr>
          <p:cNvSpPr/>
          <p:nvPr/>
        </p:nvSpPr>
        <p:spPr>
          <a:xfrm>
            <a:off x="8360227" y="1872279"/>
            <a:ext cx="3309259" cy="423109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endParaRPr lang="en-US" sz="1400" dirty="0">
              <a:solidFill>
                <a:srgbClr val="CFBFAD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taxpayerID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"222-33-4444"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familyName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"Nelson"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givenNames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[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"Louis",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"Phillip"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],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maritalStatus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"Married"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"address":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streetAddress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</a:t>
            </a: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"123 Sesame St."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"city":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"St. Louis"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stateOrProvince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"MO"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E26FBA1-322B-487F-88A5-492D9BBF4374}"/>
              </a:ext>
            </a:extLst>
          </p:cNvPr>
          <p:cNvSpPr/>
          <p:nvPr/>
        </p:nvSpPr>
        <p:spPr>
          <a:xfrm>
            <a:off x="217706" y="887794"/>
            <a:ext cx="3222173" cy="644915"/>
          </a:xfrm>
          <a:prstGeom prst="wedgeRoundRectCallout">
            <a:avLst>
              <a:gd name="adj1" fmla="val 67132"/>
              <a:gd name="adj2" fmla="val -17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Required properties – a list of names defined in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lang="en-US" sz="1600" dirty="0"/>
              <a:t>.</a:t>
            </a:r>
            <a:endParaRPr lang="en-US" sz="1600" i="1" dirty="0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BD930EA-600C-46C8-9203-ED881766AAC6}"/>
              </a:ext>
            </a:extLst>
          </p:cNvPr>
          <p:cNvSpPr/>
          <p:nvPr/>
        </p:nvSpPr>
        <p:spPr>
          <a:xfrm>
            <a:off x="209007" y="1633459"/>
            <a:ext cx="3222173" cy="786242"/>
          </a:xfrm>
          <a:prstGeom prst="wedgeRoundRectCallout">
            <a:avLst>
              <a:gd name="adj1" fmla="val 76591"/>
              <a:gd name="adj2" fmla="val -9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Primitive-typed  subschema with pattern (regular expression) constraint </a:t>
            </a:r>
            <a:endParaRPr lang="en-US" sz="1600" i="1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84891688-2049-444E-9EB8-4BAEB67A87DF}"/>
              </a:ext>
            </a:extLst>
          </p:cNvPr>
          <p:cNvSpPr/>
          <p:nvPr/>
        </p:nvSpPr>
        <p:spPr>
          <a:xfrm>
            <a:off x="209010" y="2547262"/>
            <a:ext cx="3222173" cy="332602"/>
          </a:xfrm>
          <a:prstGeom prst="wedgeRoundRectCallout">
            <a:avLst>
              <a:gd name="adj1" fmla="val 78754"/>
              <a:gd name="adj2" fmla="val 62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Array-typed subschema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24642E23-B301-4B69-97FE-C484C3CB0AB0}"/>
              </a:ext>
            </a:extLst>
          </p:cNvPr>
          <p:cNvSpPr/>
          <p:nvPr/>
        </p:nvSpPr>
        <p:spPr>
          <a:xfrm>
            <a:off x="217706" y="4547170"/>
            <a:ext cx="3222173" cy="358233"/>
          </a:xfrm>
          <a:prstGeom prst="wedgeRoundRectCallout">
            <a:avLst>
              <a:gd name="adj1" fmla="val 78213"/>
              <a:gd name="adj2" fmla="val -70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Object-typed subschema</a:t>
            </a:r>
            <a:endParaRPr lang="en-US" sz="1600" i="1" dirty="0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9963C6-7C38-453A-BFC3-13B58464FF01}"/>
              </a:ext>
            </a:extLst>
          </p:cNvPr>
          <p:cNvSpPr/>
          <p:nvPr/>
        </p:nvSpPr>
        <p:spPr>
          <a:xfrm>
            <a:off x="209009" y="3002034"/>
            <a:ext cx="3222173" cy="535411"/>
          </a:xfrm>
          <a:prstGeom prst="wedgeRoundRectCallout">
            <a:avLst>
              <a:gd name="adj1" fmla="val 78483"/>
              <a:gd name="adj2" fmla="val -240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Items subschema constrains the elements of the array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C639E372-BFE0-451C-87F1-6B3A2DD307F9}"/>
              </a:ext>
            </a:extLst>
          </p:cNvPr>
          <p:cNvSpPr/>
          <p:nvPr/>
        </p:nvSpPr>
        <p:spPr>
          <a:xfrm>
            <a:off x="217706" y="3707508"/>
            <a:ext cx="3222173" cy="713917"/>
          </a:xfrm>
          <a:prstGeom prst="wedgeRoundRectCallout">
            <a:avLst>
              <a:gd name="adj1" fmla="val 79835"/>
              <a:gd name="adj2" fmla="val -1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JSON Reference to another schema in the same document, used as the subschema for </a:t>
            </a:r>
            <a:r>
              <a:rPr lang="en-US" sz="1600" dirty="0" err="1"/>
              <a:t>maritalStatus</a:t>
            </a:r>
            <a:endParaRPr lang="en-US" sz="1600" i="1" dirty="0"/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88BA7B27-5806-4A44-B6E4-F22E49957801}"/>
              </a:ext>
            </a:extLst>
          </p:cNvPr>
          <p:cNvSpPr/>
          <p:nvPr/>
        </p:nvSpPr>
        <p:spPr>
          <a:xfrm>
            <a:off x="217706" y="443246"/>
            <a:ext cx="3222173" cy="332601"/>
          </a:xfrm>
          <a:prstGeom prst="wedgeRoundRectCallout">
            <a:avLst>
              <a:gd name="adj1" fmla="val 69294"/>
              <a:gd name="adj2" fmla="val -6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Object schema</a:t>
            </a:r>
            <a:endParaRPr lang="en-US" sz="1600" i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62D9774-8F2E-4363-A281-7B3C06A7F324}"/>
              </a:ext>
            </a:extLst>
          </p:cNvPr>
          <p:cNvSpPr/>
          <p:nvPr/>
        </p:nvSpPr>
        <p:spPr>
          <a:xfrm>
            <a:off x="7533273" y="315699"/>
            <a:ext cx="1288154" cy="365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2A065F-DED0-464C-AD15-6D3E3119EF6F}"/>
              </a:ext>
            </a:extLst>
          </p:cNvPr>
          <p:cNvSpPr/>
          <p:nvPr/>
        </p:nvSpPr>
        <p:spPr>
          <a:xfrm>
            <a:off x="9370779" y="1690388"/>
            <a:ext cx="1288154" cy="365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CB0236A-8740-4DF1-AED6-E296E0FE7A1D}"/>
              </a:ext>
            </a:extLst>
          </p:cNvPr>
          <p:cNvCxnSpPr>
            <a:stCxn id="25" idx="3"/>
            <a:endCxn id="26" idx="0"/>
          </p:cNvCxnSpPr>
          <p:nvPr/>
        </p:nvCxnSpPr>
        <p:spPr>
          <a:xfrm>
            <a:off x="8821427" y="498262"/>
            <a:ext cx="1193429" cy="1192126"/>
          </a:xfrm>
          <a:prstGeom prst="curved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83DC41-4A76-431E-AA79-1E5781D450BA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F8C1C-C043-4993-A040-42336D96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638" y="286604"/>
            <a:ext cx="4982554" cy="59269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Reusable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E3FD3-738A-403B-9F80-45526366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0F0B5-4967-43B1-B136-84E85FFE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51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A63DF9-7AC8-411F-866B-A26E952B3A9A}"/>
              </a:ext>
            </a:extLst>
          </p:cNvPr>
          <p:cNvSpPr txBox="1">
            <a:spLocks/>
          </p:cNvSpPr>
          <p:nvPr/>
        </p:nvSpPr>
        <p:spPr>
          <a:xfrm>
            <a:off x="7979995" y="879302"/>
            <a:ext cx="3965078" cy="558048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OpenAPI allows </a:t>
            </a:r>
            <a:r>
              <a:rPr lang="en-US" b="1" dirty="0"/>
              <a:t>$ref</a:t>
            </a:r>
            <a:r>
              <a:rPr lang="en-US" dirty="0"/>
              <a:t> properties in certain contexts.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JSON Reference </a:t>
            </a:r>
            <a:r>
              <a:rPr lang="en-US" dirty="0"/>
              <a:t>specifies reference semantics &amp; rules using relative or absolute URL. 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JSON Pointer </a:t>
            </a:r>
            <a:r>
              <a:rPr lang="en-US" dirty="0"/>
              <a:t>specifies the fragment syntax to locate an object within a resource.</a:t>
            </a:r>
            <a:endParaRPr lang="en-US" b="1" dirty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Components Object</a:t>
            </a:r>
            <a:r>
              <a:rPr lang="en-US" dirty="0"/>
              <a:t> organizes reusable component objects within an OpenAPI document. $ref properties </a:t>
            </a:r>
            <a:r>
              <a:rPr lang="en-US" i="1" dirty="0"/>
              <a:t>may</a:t>
            </a:r>
            <a:r>
              <a:rPr lang="en-US" dirty="0"/>
              <a:t> refer to #/components/[</a:t>
            </a:r>
            <a:r>
              <a:rPr lang="en-US" dirty="0" err="1"/>
              <a:t>objectType</a:t>
            </a:r>
            <a:r>
              <a:rPr lang="en-US" dirty="0"/>
              <a:t>]/[</a:t>
            </a:r>
            <a:r>
              <a:rPr lang="en-US" dirty="0" err="1"/>
              <a:t>objectName</a:t>
            </a:r>
            <a:r>
              <a:rPr lang="en-US" dirty="0"/>
              <a:t>] in the current document, in other documents, or to objects in a completely different location.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B361C-61FE-4E4B-BA34-3AD01C8E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" y="286604"/>
            <a:ext cx="7611187" cy="59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0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C623-BAC9-4F2E-B778-226530E7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JSON Reference Objects ($ref properties)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C934-B65E-46CB-A70A-7E35E396A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390472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Location from Referring Document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Internal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External</a:t>
            </a:r>
          </a:p>
          <a:p>
            <a:pPr>
              <a:lnSpc>
                <a:spcPct val="120000"/>
              </a:lnSpc>
            </a:pPr>
            <a:r>
              <a:rPr lang="en-US" dirty="0"/>
              <a:t>Reference Mode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Relative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Absolute</a:t>
            </a:r>
          </a:p>
          <a:p>
            <a:pPr>
              <a:lnSpc>
                <a:spcPct val="120000"/>
              </a:lnSpc>
            </a:pPr>
            <a:r>
              <a:rPr lang="en-US" dirty="0"/>
              <a:t>Referent Document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OpenAPI</a:t>
            </a:r>
            <a:r>
              <a:rPr lang="en-US" dirty="0"/>
              <a:t> Document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JSON Schema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Other JSON or YAML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3BD2B-C3F8-4590-BF88-20C5D8D6F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4"/>
            <a:ext cx="4937760" cy="43904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Reference Level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Resource Root (JSON Reference URL Only)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Nested/Contained (JSON Pointer Fragment)</a:t>
            </a:r>
          </a:p>
          <a:p>
            <a:pPr>
              <a:lnSpc>
                <a:spcPct val="120000"/>
              </a:lnSpc>
            </a:pPr>
            <a:r>
              <a:rPr lang="en-US" dirty="0"/>
              <a:t>Referent Format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JSON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YAML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DF46B-F20B-40D2-9C9F-95B48FAD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3EF72-99A6-4F95-AF42-8FE1E494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10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1FEC2A0-81E1-418F-BF2A-6C1C3AB8FC55}"/>
              </a:ext>
            </a:extLst>
          </p:cNvPr>
          <p:cNvSpPr/>
          <p:nvPr/>
        </p:nvSpPr>
        <p:spPr>
          <a:xfrm>
            <a:off x="722811" y="1306286"/>
            <a:ext cx="10711543" cy="47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AFA7336-CDE7-4858-A3A5-02622CF66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6002"/>
            <a:ext cx="4937760" cy="5285619"/>
          </a:xfrm>
        </p:spPr>
        <p:txBody>
          <a:bodyPr/>
          <a:lstStyle/>
          <a:p>
            <a:r>
              <a:rPr lang="en-US" dirty="0"/>
              <a:t>Inline Schema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4F84B7F-839D-40C2-84E1-237D27CA2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36003"/>
            <a:ext cx="4937760" cy="5285620"/>
          </a:xfrm>
        </p:spPr>
        <p:txBody>
          <a:bodyPr/>
          <a:lstStyle/>
          <a:p>
            <a:r>
              <a:rPr lang="en-US" dirty="0"/>
              <a:t>Referenced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D4344-06BD-4281-918B-6BC3C85E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060A-DC23-49E3-9C0C-8D9A7F3B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F179-3F23-4A40-87D1-7C037871862F}"/>
              </a:ext>
            </a:extLst>
          </p:cNvPr>
          <p:cNvSpPr/>
          <p:nvPr/>
        </p:nvSpPr>
        <p:spPr>
          <a:xfrm>
            <a:off x="6235337" y="968608"/>
            <a:ext cx="5304391" cy="5047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paths: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pet_medications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get: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responses: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'200':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description: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OK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content: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application/json: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schema:</a:t>
            </a:r>
          </a:p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$ref: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"#/definitions/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PetMedications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</a:t>
            </a:r>
          </a:p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components:</a:t>
            </a:r>
          </a:p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  schemas: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PetMedications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-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id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name: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dosage: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number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B55C16-98C9-481A-93FA-5D5B8585F210}"/>
              </a:ext>
            </a:extLst>
          </p:cNvPr>
          <p:cNvSpPr/>
          <p:nvPr/>
        </p:nvSpPr>
        <p:spPr>
          <a:xfrm>
            <a:off x="1097278" y="968608"/>
            <a:ext cx="4824550" cy="41857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paths: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pet_medications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get: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responses: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'200':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description: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OK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content: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application/json: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schema:</a:t>
            </a:r>
          </a:p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                type: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-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id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name: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dosage: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number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6111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Request Body and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1845734"/>
            <a:ext cx="5250180" cy="4023360"/>
          </a:xfrm>
        </p:spPr>
        <p:txBody>
          <a:bodyPr>
            <a:normAutofit/>
          </a:bodyPr>
          <a:lstStyle/>
          <a:p>
            <a:r>
              <a:rPr lang="en-US" sz="3000" dirty="0"/>
              <a:t>Complete the exercises in the folder:</a:t>
            </a:r>
            <a:br>
              <a:rPr lang="en-US" sz="3000" dirty="0"/>
            </a:br>
            <a:r>
              <a:rPr lang="en-US" sz="2200" dirty="0"/>
              <a:t>5 </a:t>
            </a:r>
            <a:r>
              <a:rPr lang="en-US" sz="2200" dirty="0">
                <a:latin typeface="Consolas" panose="020B0609020204030204" pitchFamily="49" charset="0"/>
              </a:rPr>
              <a:t>– Body Parameters and Schemas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7DFE6-7B50-433D-B50F-91558064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35689"/>
            <a:ext cx="4620375" cy="30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34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F832-2F93-4653-883B-7C8DE1E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49" y="286604"/>
            <a:ext cx="10586631" cy="471042"/>
          </a:xfrm>
        </p:spPr>
        <p:txBody>
          <a:bodyPr>
            <a:normAutofit fontScale="90000"/>
          </a:bodyPr>
          <a:lstStyle/>
          <a:p>
            <a:pPr lvl="0"/>
            <a:r>
              <a:rPr lang="en-US" sz="4200" dirty="0"/>
              <a:t>Schema Object Fields (common to all schemas)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7333E-8F70-40A0-877B-CE25095D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5F43-D029-4CD2-8193-CE2B404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1C234E-9696-4B2E-B437-EFB80ABD8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619036"/>
              </p:ext>
            </p:extLst>
          </p:nvPr>
        </p:nvGraphicFramePr>
        <p:xfrm>
          <a:off x="569049" y="800520"/>
          <a:ext cx="10985643" cy="4696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236">
                  <a:extLst>
                    <a:ext uri="{9D8B030D-6E8A-4147-A177-3AD203B41FA5}">
                      <a16:colId xmlns:a16="http://schemas.microsoft.com/office/drawing/2014/main" val="3350093717"/>
                    </a:ext>
                  </a:extLst>
                </a:gridCol>
                <a:gridCol w="2693723">
                  <a:extLst>
                    <a:ext uri="{9D8B030D-6E8A-4147-A177-3AD203B41FA5}">
                      <a16:colId xmlns:a16="http://schemas.microsoft.com/office/drawing/2014/main" val="1084790611"/>
                    </a:ext>
                  </a:extLst>
                </a:gridCol>
                <a:gridCol w="6479684">
                  <a:extLst>
                    <a:ext uri="{9D8B030D-6E8A-4147-A177-3AD203B41FA5}">
                      <a16:colId xmlns:a16="http://schemas.microsoft.com/office/drawing/2014/main" val="937416709"/>
                    </a:ext>
                  </a:extLst>
                </a:gridCol>
              </a:tblGrid>
              <a:tr h="445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115872129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"null", "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"object", "array", "number", or "string"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3979336568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title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A brief title describing this schema.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1161268914"/>
                  </a:ext>
                </a:extLst>
              </a:tr>
              <a:tr h="4662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 of the schema. May include markdown.</a:t>
                      </a: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3532213559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default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(any)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Default value for this schema. Should be valid against the schema.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096639108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enum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[(any)]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List of finite values. Each should be valid against the schema.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890512307"/>
                  </a:ext>
                </a:extLst>
              </a:tr>
              <a:tr h="7788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allOf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[Schema Object]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List of subschemas, or schema references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. The instance is only valid if it conforms to </a:t>
                      </a:r>
                      <a:r>
                        <a:rPr lang="en-US" sz="1600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all </a:t>
                      </a:r>
                      <a:r>
                        <a:rPr lang="en-US" sz="1600" i="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of the subschemas in the list.</a:t>
                      </a:r>
                      <a:endParaRPr lang="en-US" sz="1600" dirty="0">
                        <a:effectLst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820008582"/>
                  </a:ext>
                </a:extLst>
              </a:tr>
              <a:tr h="7788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externalDocs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External Documentation Object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External documentation describing the schema.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3600212262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(any)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 example instance value. Should conform to the schema.</a:t>
                      </a: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381779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41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F832-2F93-4653-883B-7C8DE1E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49" y="286604"/>
            <a:ext cx="10586631" cy="471042"/>
          </a:xfrm>
        </p:spPr>
        <p:txBody>
          <a:bodyPr>
            <a:normAutofit fontScale="90000"/>
          </a:bodyPr>
          <a:lstStyle/>
          <a:p>
            <a:pPr lvl="0"/>
            <a:r>
              <a:rPr lang="en-US" sz="4200" dirty="0"/>
              <a:t>Schema Object Fields (for object-typed schemas)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7333E-8F70-40A0-877B-CE25095D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5F43-D029-4CD2-8193-CE2B404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1C234E-9696-4B2E-B437-EFB80ABD8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266023"/>
              </p:ext>
            </p:extLst>
          </p:nvPr>
        </p:nvGraphicFramePr>
        <p:xfrm>
          <a:off x="569049" y="800520"/>
          <a:ext cx="10944078" cy="3137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033">
                  <a:extLst>
                    <a:ext uri="{9D8B030D-6E8A-4147-A177-3AD203B41FA5}">
                      <a16:colId xmlns:a16="http://schemas.microsoft.com/office/drawing/2014/main" val="3350093717"/>
                    </a:ext>
                  </a:extLst>
                </a:gridCol>
                <a:gridCol w="2636877">
                  <a:extLst>
                    <a:ext uri="{9D8B030D-6E8A-4147-A177-3AD203B41FA5}">
                      <a16:colId xmlns:a16="http://schemas.microsoft.com/office/drawing/2014/main" val="1084790611"/>
                    </a:ext>
                  </a:extLst>
                </a:gridCol>
                <a:gridCol w="6455168">
                  <a:extLst>
                    <a:ext uri="{9D8B030D-6E8A-4147-A177-3AD203B41FA5}">
                      <a16:colId xmlns:a16="http://schemas.microsoft.com/office/drawing/2014/main" val="937416709"/>
                    </a:ext>
                  </a:extLst>
                </a:gridCol>
              </a:tblGrid>
              <a:tr h="40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115872129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maxProperties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Maximum number of properties that can have values.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933795870"/>
                  </a:ext>
                </a:extLst>
              </a:tr>
              <a:tr h="400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minProperties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integer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Minimum number of properties that must have values.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758421412"/>
                  </a:ext>
                </a:extLst>
              </a:tr>
              <a:tr h="400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required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[string]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List of required property names, each defined in the properties object.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438997984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properties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map&lt;string, schema&gt;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Properties defined in an object schema. Key is the property name.</a:t>
                      </a: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1990882250"/>
                  </a:ext>
                </a:extLst>
              </a:tr>
              <a:tr h="6995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additionalProperties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Schema Object |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boolean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Subschema for additional properties, or FALSE if none allowed.</a:t>
                      </a: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1326653385"/>
                  </a:ext>
                </a:extLst>
              </a:tr>
              <a:tr h="400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discriminator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Property name used to differentiate between subtypes.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195661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711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6A20-2894-492E-8AE3-FE401C50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65451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Schema Object Fields (for properties of object-typed schemas)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B07AF8D-AC58-481A-9102-CBC19E11EF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823718"/>
              </p:ext>
            </p:extLst>
          </p:nvPr>
        </p:nvGraphicFramePr>
        <p:xfrm>
          <a:off x="1187268" y="935096"/>
          <a:ext cx="9481911" cy="118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425">
                  <a:extLst>
                    <a:ext uri="{9D8B030D-6E8A-4147-A177-3AD203B41FA5}">
                      <a16:colId xmlns:a16="http://schemas.microsoft.com/office/drawing/2014/main" val="836221786"/>
                    </a:ext>
                  </a:extLst>
                </a:gridCol>
                <a:gridCol w="1698172">
                  <a:extLst>
                    <a:ext uri="{9D8B030D-6E8A-4147-A177-3AD203B41FA5}">
                      <a16:colId xmlns:a16="http://schemas.microsoft.com/office/drawing/2014/main" val="3266560558"/>
                    </a:ext>
                  </a:extLst>
                </a:gridCol>
                <a:gridCol w="6415314">
                  <a:extLst>
                    <a:ext uri="{9D8B030D-6E8A-4147-A177-3AD203B41FA5}">
                      <a16:colId xmlns:a16="http://schemas.microsoft.com/office/drawing/2014/main" val="3727141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Field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Type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14790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 err="1">
                          <a:effectLst/>
                        </a:rPr>
                        <a:t>readOnly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boolean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MAY be sent in response, but MUST NOT be sent in request.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10389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xml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XML Object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 metadata to describe an XML representation format.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624557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E110A-2DD1-4DF5-B2DB-B5527949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3F63-3008-4E2B-B6D7-18827C19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A7BBBC-828A-4A4F-B857-E70A57D27785}"/>
              </a:ext>
            </a:extLst>
          </p:cNvPr>
          <p:cNvSpPr txBox="1">
            <a:spLocks/>
          </p:cNvSpPr>
          <p:nvPr/>
        </p:nvSpPr>
        <p:spPr>
          <a:xfrm>
            <a:off x="1097280" y="2296805"/>
            <a:ext cx="10058400" cy="5654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Schema Object Fields (for array-typed schemas)</a:t>
            </a:r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7A70E9BD-D7B5-47D2-9895-4009094B61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141879"/>
              </p:ext>
            </p:extLst>
          </p:nvPr>
        </p:nvGraphicFramePr>
        <p:xfrm>
          <a:off x="1187268" y="2920061"/>
          <a:ext cx="9579447" cy="226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61">
                  <a:extLst>
                    <a:ext uri="{9D8B030D-6E8A-4147-A177-3AD203B41FA5}">
                      <a16:colId xmlns:a16="http://schemas.microsoft.com/office/drawing/2014/main" val="836221786"/>
                    </a:ext>
                  </a:extLst>
                </a:gridCol>
                <a:gridCol w="1912398">
                  <a:extLst>
                    <a:ext uri="{9D8B030D-6E8A-4147-A177-3AD203B41FA5}">
                      <a16:colId xmlns:a16="http://schemas.microsoft.com/office/drawing/2014/main" val="3266560558"/>
                    </a:ext>
                  </a:extLst>
                </a:gridCol>
                <a:gridCol w="6201088">
                  <a:extLst>
                    <a:ext uri="{9D8B030D-6E8A-4147-A177-3AD203B41FA5}">
                      <a16:colId xmlns:a16="http://schemas.microsoft.com/office/drawing/2014/main" val="3727141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Field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Type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14790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items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Schema Object | Reference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A subschema that applies to elements of the array.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10389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minItems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 number of items the array must contain.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6245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maxItems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number of items the array may contain.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21514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uniqueItems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boolean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true, values in the array must be unique. (Default is false.)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72260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31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A37670-831E-43F6-AF3C-2E92E1EA69A5}"/>
              </a:ext>
            </a:extLst>
          </p:cNvPr>
          <p:cNvSpPr txBox="1">
            <a:spLocks/>
          </p:cNvSpPr>
          <p:nvPr/>
        </p:nvSpPr>
        <p:spPr>
          <a:xfrm>
            <a:off x="569049" y="467591"/>
            <a:ext cx="11203851" cy="696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Schema Object Fields (for primitive-typed schemas)</a:t>
            </a:r>
            <a:endParaRPr lang="en-US" sz="4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7333E-8F70-40A0-877B-CE25095D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5F43-D029-4CD2-8193-CE2B404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C11444-97D0-40C8-A9E8-428CD07CD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24632"/>
              </p:ext>
            </p:extLst>
          </p:nvPr>
        </p:nvGraphicFramePr>
        <p:xfrm>
          <a:off x="419100" y="1297380"/>
          <a:ext cx="11353800" cy="333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264">
                  <a:extLst>
                    <a:ext uri="{9D8B030D-6E8A-4147-A177-3AD203B41FA5}">
                      <a16:colId xmlns:a16="http://schemas.microsoft.com/office/drawing/2014/main" val="1432287323"/>
                    </a:ext>
                  </a:extLst>
                </a:gridCol>
                <a:gridCol w="1028038">
                  <a:extLst>
                    <a:ext uri="{9D8B030D-6E8A-4147-A177-3AD203B41FA5}">
                      <a16:colId xmlns:a16="http://schemas.microsoft.com/office/drawing/2014/main" val="1591857907"/>
                    </a:ext>
                  </a:extLst>
                </a:gridCol>
                <a:gridCol w="8174498">
                  <a:extLst>
                    <a:ext uri="{9D8B030D-6E8A-4147-A177-3AD203B41FA5}">
                      <a16:colId xmlns:a16="http://schemas.microsoft.com/office/drawing/2014/main" val="644768452"/>
                    </a:ext>
                  </a:extLst>
                </a:gridCol>
              </a:tblGrid>
              <a:tr h="1226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Field Name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1432084832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format</a:t>
                      </a: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866072134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maximum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Maximum numeric value, inclusive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76600494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exclusiveMaximum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boolean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Maximum numeric value, exclusive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3379449615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minimum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Minimum numeric value, inclusive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1067408031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exclusiveMinimum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boolean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Minimum numeric value, exclusive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795945032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maxLength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integer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Maximum string length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874422200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minLength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integer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Minimum string length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3651303759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pattern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string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Regular expression that the string value must match</a:t>
                      </a: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3208138968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multipleOf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value of the numeric property must be a multiple of the given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multipleOf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value</a:t>
                      </a: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420637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204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A37670-831E-43F6-AF3C-2E92E1EA69A5}"/>
              </a:ext>
            </a:extLst>
          </p:cNvPr>
          <p:cNvSpPr txBox="1">
            <a:spLocks/>
          </p:cNvSpPr>
          <p:nvPr/>
        </p:nvSpPr>
        <p:spPr>
          <a:xfrm>
            <a:off x="569049" y="467591"/>
            <a:ext cx="11203851" cy="696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Formats</a:t>
            </a:r>
            <a:endParaRPr lang="en-US" sz="4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7333E-8F70-40A0-877B-CE25095D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5F43-D029-4CD2-8193-CE2B404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0EADFA-4518-4DBC-9E7D-8DB460DDA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740771"/>
              </p:ext>
            </p:extLst>
          </p:nvPr>
        </p:nvGraphicFramePr>
        <p:xfrm>
          <a:off x="569049" y="1341315"/>
          <a:ext cx="10557856" cy="4799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473">
                  <a:extLst>
                    <a:ext uri="{9D8B030D-6E8A-4147-A177-3AD203B41FA5}">
                      <a16:colId xmlns:a16="http://schemas.microsoft.com/office/drawing/2014/main" val="3595220901"/>
                    </a:ext>
                  </a:extLst>
                </a:gridCol>
                <a:gridCol w="1641764">
                  <a:extLst>
                    <a:ext uri="{9D8B030D-6E8A-4147-A177-3AD203B41FA5}">
                      <a16:colId xmlns:a16="http://schemas.microsoft.com/office/drawing/2014/main" val="210574232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25738873"/>
                    </a:ext>
                  </a:extLst>
                </a:gridCol>
                <a:gridCol w="4998719">
                  <a:extLst>
                    <a:ext uri="{9D8B030D-6E8A-4147-A177-3AD203B41FA5}">
                      <a16:colId xmlns:a16="http://schemas.microsoft.com/office/drawing/2014/main" val="2621553280"/>
                    </a:ext>
                  </a:extLst>
                </a:gridCol>
              </a:tblGrid>
              <a:tr h="287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Common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Format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Comments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76314062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integer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integer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signed 32 bits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11882305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long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integer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signed 64 bits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08252035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float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number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float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99199680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double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number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double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98390656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string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65641663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byte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byte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base64 encoded characters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733568712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binary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binary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any sequence of octets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63558227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boolean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boolean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39321725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date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As defined by full-date - </a:t>
                      </a:r>
                      <a:r>
                        <a:rPr lang="en-US" sz="1800" u="none" strike="noStrike" dirty="0">
                          <a:effectLst/>
                          <a:hlinkClick r:id="rId2"/>
                        </a:rPr>
                        <a:t>RFC3339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40958252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dateTime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string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date-time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As defined by date-time - </a:t>
                      </a:r>
                      <a:r>
                        <a:rPr lang="en-US" sz="1800" u="none" strike="noStrike">
                          <a:effectLst/>
                          <a:hlinkClick r:id="rId2"/>
                        </a:rPr>
                        <a:t>RFC3339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09903382"/>
                  </a:ext>
                </a:extLst>
              </a:tr>
              <a:tr h="457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password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password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Used to hint UIs the input needs to be obscured.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04784274"/>
                  </a:ext>
                </a:extLst>
              </a:tr>
            </a:tbl>
          </a:graphicData>
        </a:graphic>
      </p:graphicFrame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6FE66E0-67DA-4802-BA25-D9D8DE1FAAFA}"/>
              </a:ext>
            </a:extLst>
          </p:cNvPr>
          <p:cNvSpPr/>
          <p:nvPr/>
        </p:nvSpPr>
        <p:spPr>
          <a:xfrm>
            <a:off x="5833181" y="149050"/>
            <a:ext cx="5293724" cy="940526"/>
          </a:xfrm>
          <a:prstGeom prst="wedgeRoundRectCallout">
            <a:avLst>
              <a:gd name="adj1" fmla="val -24980"/>
              <a:gd name="adj2" fmla="val 744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Primitive schemas MAY specify a format. It can be a user-defined format name, or one of these predefined formats: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109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6405" y="1427967"/>
            <a:ext cx="11361107" cy="551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286603"/>
            <a:ext cx="10867581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Oh, and Microservices.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000815" cy="4023359"/>
          </a:xfrm>
        </p:spPr>
        <p:txBody>
          <a:bodyPr>
            <a:normAutofit/>
          </a:bodyPr>
          <a:lstStyle/>
          <a:p>
            <a:r>
              <a:rPr lang="en-US" dirty="0"/>
              <a:t>What’s this about?</a:t>
            </a:r>
          </a:p>
          <a:p>
            <a:pPr lvl="1"/>
            <a:r>
              <a:rPr lang="en-US" dirty="0"/>
              <a:t>Componentization, not centralization</a:t>
            </a:r>
          </a:p>
          <a:p>
            <a:pPr lvl="1"/>
            <a:r>
              <a:rPr lang="en-US" dirty="0"/>
              <a:t>Application-Scoped</a:t>
            </a:r>
          </a:p>
          <a:p>
            <a:pPr lvl="1"/>
            <a:r>
              <a:rPr lang="en-US" dirty="0"/>
              <a:t>Single-Purpose, Lightweight</a:t>
            </a:r>
          </a:p>
          <a:p>
            <a:pPr lvl="1"/>
            <a:r>
              <a:rPr lang="en-US" dirty="0"/>
              <a:t>Autonomous, Self-Contained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ttps://www.reprezen.com/hubfs/Microservices_Derivation_Graph.png?t=14980182905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93" y="611022"/>
            <a:ext cx="7057852" cy="56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913287-778B-4DF5-A7DE-D27B7BF5A7DC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75419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6405" y="1427967"/>
            <a:ext cx="11361107" cy="551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286603"/>
            <a:ext cx="10867581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Oh, and Microservices.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000815" cy="44162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So…</a:t>
            </a:r>
          </a:p>
          <a:p>
            <a:pPr lvl="1"/>
            <a:r>
              <a:rPr lang="en-US" dirty="0"/>
              <a:t>Network &amp; cloud infrastructure becomes the OS</a:t>
            </a:r>
          </a:p>
          <a:p>
            <a:pPr lvl="1"/>
            <a:r>
              <a:rPr lang="en-US" dirty="0" err="1"/>
              <a:t>Devops</a:t>
            </a:r>
            <a:r>
              <a:rPr lang="en-US" dirty="0"/>
              <a:t> becomes a prerequisite</a:t>
            </a:r>
          </a:p>
          <a:p>
            <a:pPr lvl="1"/>
            <a:r>
              <a:rPr lang="en-US" dirty="0"/>
              <a:t>Microservice platforms for orchestration, scheduling, container lifecycle management…</a:t>
            </a:r>
          </a:p>
          <a:p>
            <a:pPr lvl="1"/>
            <a:r>
              <a:rPr lang="en-US" dirty="0"/>
              <a:t>Reuse is not a primary goal… yet.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https://www.reprezen.com/hubfs/Microservices_Derivation_Graph.png?t=14980182905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93" y="611022"/>
            <a:ext cx="7057852" cy="56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D43F98-B06C-42CB-8831-322D8679A53D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22828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Definitions and Documentation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1305D-1E43-428A-BEA0-116F4881BDB7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92137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5781" y="286603"/>
            <a:ext cx="10779899" cy="1450757"/>
          </a:xfrm>
        </p:spPr>
        <p:txBody>
          <a:bodyPr/>
          <a:lstStyle/>
          <a:p>
            <a:r>
              <a:rPr lang="en-US" dirty="0"/>
              <a:t>2000’s - Remember WSDL?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63256" y="1845733"/>
            <a:ext cx="6713950" cy="43045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Services Definition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W3C Standard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Define your SOAP API contract</a:t>
            </a:r>
            <a:br>
              <a:rPr lang="en-US" dirty="0"/>
            </a:br>
            <a:r>
              <a:rPr lang="en-US" dirty="0"/>
              <a:t>(logical &amp; physical)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Widely supported in language frameworks, 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Complex!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XML Schema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Document-Literal, Wrapped, Basic Profile…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WS-*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https://alexkeim.files.wordpress.com/2008/02/connection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206" y="438292"/>
            <a:ext cx="4945427" cy="56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ignette3.wikia.nocookie.net/starwars/images/2/2f/Deathstar_negwt.png/revision/latest?cb=201610021604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64" y="1295288"/>
            <a:ext cx="3955509" cy="39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DE1462-760C-4D4B-A677-25A7D8EF7DEF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06007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24917</TotalTime>
  <Words>3917</Words>
  <Application>Microsoft Office PowerPoint</Application>
  <PresentationFormat>Widescreen</PresentationFormat>
  <Paragraphs>936</Paragraphs>
  <Slides>59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Courier New</vt:lpstr>
      <vt:lpstr>Wingdings</vt:lpstr>
      <vt:lpstr>Retrospect</vt:lpstr>
      <vt:lpstr>Overview:  REST APIs, Swagger, and  the OpenAPI specification language</vt:lpstr>
      <vt:lpstr>Overview</vt:lpstr>
      <vt:lpstr>All Eyes on APIs</vt:lpstr>
      <vt:lpstr>How did we get here?</vt:lpstr>
      <vt:lpstr>What does the API Economy look like?</vt:lpstr>
      <vt:lpstr>Oh, and Microservices.   </vt:lpstr>
      <vt:lpstr>Oh, and Microservices.   </vt:lpstr>
      <vt:lpstr>API Definitions and Documentation</vt:lpstr>
      <vt:lpstr>2000’s - Remember WSDL?</vt:lpstr>
      <vt:lpstr>What About REST?</vt:lpstr>
      <vt:lpstr>What About REST?</vt:lpstr>
      <vt:lpstr>2011 – Swagger: The First Generation</vt:lpstr>
      <vt:lpstr>2011 – Swagger: The First Generation</vt:lpstr>
      <vt:lpstr>2012? API Blueprint</vt:lpstr>
      <vt:lpstr>2013-14: RAML</vt:lpstr>
      <vt:lpstr>2015: OpenAPI</vt:lpstr>
      <vt:lpstr>2016: Transitional Year</vt:lpstr>
      <vt:lpstr>2017: OpenAPI 3.0</vt:lpstr>
      <vt:lpstr>2018: OpenAPI 3.x</vt:lpstr>
      <vt:lpstr>Swagger or OpenAPI?</vt:lpstr>
      <vt:lpstr>Swagger or OpenAPI?</vt:lpstr>
      <vt:lpstr>Are we ready to roll?</vt:lpstr>
      <vt:lpstr>OpenAPI 2.0 Fundamentals</vt:lpstr>
      <vt:lpstr>The OpenAPI Specification Language</vt:lpstr>
      <vt:lpstr>About YAML</vt:lpstr>
      <vt:lpstr>Essential YAML Structures</vt:lpstr>
      <vt:lpstr>YAML Multi-Line Strings (most common)</vt:lpstr>
      <vt:lpstr>The OpenAPI Object </vt:lpstr>
      <vt:lpstr>The OpenAPI Object </vt:lpstr>
      <vt:lpstr>The Info Object </vt:lpstr>
      <vt:lpstr>Server Object</vt:lpstr>
      <vt:lpstr>Exercises: OpenAPI Info and Server Object</vt:lpstr>
      <vt:lpstr>Core API Definitions</vt:lpstr>
      <vt:lpstr>Paths Object</vt:lpstr>
      <vt:lpstr>Path Item Object</vt:lpstr>
      <vt:lpstr>Parameters</vt:lpstr>
      <vt:lpstr>Path Parameters</vt:lpstr>
      <vt:lpstr>Exercise: Path Items &amp; Path Parameters</vt:lpstr>
      <vt:lpstr>OpenAPI Operations and HTTP Methods</vt:lpstr>
      <vt:lpstr>HTTP Method Semantics</vt:lpstr>
      <vt:lpstr>Common HTTP Methods</vt:lpstr>
      <vt:lpstr>Response</vt:lpstr>
      <vt:lpstr>Exercise: GET Operation and Response </vt:lpstr>
      <vt:lpstr>Query Parameters</vt:lpstr>
      <vt:lpstr>Header Parameters</vt:lpstr>
      <vt:lpstr>Exercise: Query and Header Parameters</vt:lpstr>
      <vt:lpstr>Request Body</vt:lpstr>
      <vt:lpstr>About Schema Object</vt:lpstr>
      <vt:lpstr>What are Schemas for?</vt:lpstr>
      <vt:lpstr>PowerPoint Presentation</vt:lpstr>
      <vt:lpstr>Reusable Components</vt:lpstr>
      <vt:lpstr>JSON Reference Objects ($ref properties)</vt:lpstr>
      <vt:lpstr>PowerPoint Presentation</vt:lpstr>
      <vt:lpstr>Exercise: Request Body and Schema</vt:lpstr>
      <vt:lpstr>Schema Object Fields (common to all schemas)</vt:lpstr>
      <vt:lpstr>Schema Object Fields (for object-typed schemas)</vt:lpstr>
      <vt:lpstr>Schema Object Fields (for properties of object-typed schemas)</vt:lpstr>
      <vt:lpstr>PowerPoint Presentation</vt:lpstr>
      <vt:lpstr>PowerPoint Presentation</vt:lpstr>
    </vt:vector>
  </TitlesOfParts>
  <Company>ModelSolv,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Ted Epstein</dc:creator>
  <cp:lastModifiedBy>Ted Epstein</cp:lastModifiedBy>
  <cp:revision>642</cp:revision>
  <dcterms:created xsi:type="dcterms:W3CDTF">2013-09-26T12:44:47Z</dcterms:created>
  <dcterms:modified xsi:type="dcterms:W3CDTF">2019-03-07T03:19:13Z</dcterms:modified>
</cp:coreProperties>
</file>